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6"/>
  </p:notesMasterIdLst>
  <p:handoutMasterIdLst>
    <p:handoutMasterId r:id="rId27"/>
  </p:handoutMasterIdLst>
  <p:sldIdLst>
    <p:sldId id="256" r:id="rId2"/>
    <p:sldId id="549" r:id="rId3"/>
    <p:sldId id="560" r:id="rId4"/>
    <p:sldId id="550" r:id="rId5"/>
    <p:sldId id="561" r:id="rId6"/>
    <p:sldId id="556" r:id="rId7"/>
    <p:sldId id="551" r:id="rId8"/>
    <p:sldId id="562" r:id="rId9"/>
    <p:sldId id="557" r:id="rId10"/>
    <p:sldId id="552" r:id="rId11"/>
    <p:sldId id="563" r:id="rId12"/>
    <p:sldId id="544" r:id="rId13"/>
    <p:sldId id="571" r:id="rId14"/>
    <p:sldId id="567" r:id="rId15"/>
    <p:sldId id="564" r:id="rId16"/>
    <p:sldId id="558" r:id="rId17"/>
    <p:sldId id="575" r:id="rId18"/>
    <p:sldId id="565" r:id="rId19"/>
    <p:sldId id="568" r:id="rId20"/>
    <p:sldId id="559" r:id="rId21"/>
    <p:sldId id="578" r:id="rId22"/>
    <p:sldId id="566" r:id="rId23"/>
    <p:sldId id="569" r:id="rId24"/>
    <p:sldId id="555" r:id="rId25"/>
  </p:sldIdLst>
  <p:sldSz cx="9144000" cy="6858000" type="screen4x3"/>
  <p:notesSz cx="6858000" cy="9296400"/>
  <p:defaultTextStyle>
    <a:defPPr>
      <a:defRPr lang="en-US"/>
    </a:defPPr>
    <a:lvl1pPr algn="l" rtl="0" fontAlgn="base">
      <a:lnSpc>
        <a:spcPct val="85000"/>
      </a:lnSpc>
      <a:spcBef>
        <a:spcPct val="0"/>
      </a:spcBef>
      <a:spcAft>
        <a:spcPct val="0"/>
      </a:spcAft>
      <a:defRPr sz="4800" kern="1200">
        <a:solidFill>
          <a:schemeClr val="tx2"/>
        </a:solidFill>
        <a:latin typeface="Arial" charset="0"/>
        <a:ea typeface="+mn-ea"/>
        <a:cs typeface="+mn-cs"/>
      </a:defRPr>
    </a:lvl1pPr>
    <a:lvl2pPr marL="457200" algn="l" rtl="0" fontAlgn="base">
      <a:lnSpc>
        <a:spcPct val="85000"/>
      </a:lnSpc>
      <a:spcBef>
        <a:spcPct val="0"/>
      </a:spcBef>
      <a:spcAft>
        <a:spcPct val="0"/>
      </a:spcAft>
      <a:defRPr sz="4800" kern="1200">
        <a:solidFill>
          <a:schemeClr val="tx2"/>
        </a:solidFill>
        <a:latin typeface="Arial" charset="0"/>
        <a:ea typeface="+mn-ea"/>
        <a:cs typeface="+mn-cs"/>
      </a:defRPr>
    </a:lvl2pPr>
    <a:lvl3pPr marL="914400" algn="l" rtl="0" fontAlgn="base">
      <a:lnSpc>
        <a:spcPct val="85000"/>
      </a:lnSpc>
      <a:spcBef>
        <a:spcPct val="0"/>
      </a:spcBef>
      <a:spcAft>
        <a:spcPct val="0"/>
      </a:spcAft>
      <a:defRPr sz="4800" kern="1200">
        <a:solidFill>
          <a:schemeClr val="tx2"/>
        </a:solidFill>
        <a:latin typeface="Arial" charset="0"/>
        <a:ea typeface="+mn-ea"/>
        <a:cs typeface="+mn-cs"/>
      </a:defRPr>
    </a:lvl3pPr>
    <a:lvl4pPr marL="1371600" algn="l" rtl="0" fontAlgn="base">
      <a:lnSpc>
        <a:spcPct val="85000"/>
      </a:lnSpc>
      <a:spcBef>
        <a:spcPct val="0"/>
      </a:spcBef>
      <a:spcAft>
        <a:spcPct val="0"/>
      </a:spcAft>
      <a:defRPr sz="4800" kern="1200">
        <a:solidFill>
          <a:schemeClr val="tx2"/>
        </a:solidFill>
        <a:latin typeface="Arial" charset="0"/>
        <a:ea typeface="+mn-ea"/>
        <a:cs typeface="+mn-cs"/>
      </a:defRPr>
    </a:lvl4pPr>
    <a:lvl5pPr marL="1828800" algn="l" rtl="0" fontAlgn="base">
      <a:lnSpc>
        <a:spcPct val="85000"/>
      </a:lnSpc>
      <a:spcBef>
        <a:spcPct val="0"/>
      </a:spcBef>
      <a:spcAft>
        <a:spcPct val="0"/>
      </a:spcAft>
      <a:defRPr sz="4800" kern="1200">
        <a:solidFill>
          <a:schemeClr val="tx2"/>
        </a:solidFill>
        <a:latin typeface="Arial" charset="0"/>
        <a:ea typeface="+mn-ea"/>
        <a:cs typeface="+mn-cs"/>
      </a:defRPr>
    </a:lvl5pPr>
    <a:lvl6pPr marL="2286000" algn="l" defTabSz="914400" rtl="0" eaLnBrk="1" latinLnBrk="0" hangingPunct="1">
      <a:defRPr sz="4800" kern="1200">
        <a:solidFill>
          <a:schemeClr val="tx2"/>
        </a:solidFill>
        <a:latin typeface="Arial" charset="0"/>
        <a:ea typeface="+mn-ea"/>
        <a:cs typeface="+mn-cs"/>
      </a:defRPr>
    </a:lvl6pPr>
    <a:lvl7pPr marL="2743200" algn="l" defTabSz="914400" rtl="0" eaLnBrk="1" latinLnBrk="0" hangingPunct="1">
      <a:defRPr sz="4800" kern="1200">
        <a:solidFill>
          <a:schemeClr val="tx2"/>
        </a:solidFill>
        <a:latin typeface="Arial" charset="0"/>
        <a:ea typeface="+mn-ea"/>
        <a:cs typeface="+mn-cs"/>
      </a:defRPr>
    </a:lvl7pPr>
    <a:lvl8pPr marL="3200400" algn="l" defTabSz="914400" rtl="0" eaLnBrk="1" latinLnBrk="0" hangingPunct="1">
      <a:defRPr sz="4800" kern="1200">
        <a:solidFill>
          <a:schemeClr val="tx2"/>
        </a:solidFill>
        <a:latin typeface="Arial" charset="0"/>
        <a:ea typeface="+mn-ea"/>
        <a:cs typeface="+mn-cs"/>
      </a:defRPr>
    </a:lvl8pPr>
    <a:lvl9pPr marL="3657600" algn="l" defTabSz="914400" rtl="0" eaLnBrk="1" latinLnBrk="0" hangingPunct="1">
      <a:defRPr sz="48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3300"/>
    <a:srgbClr val="080808"/>
    <a:srgbClr val="5F5F5F"/>
    <a:srgbClr val="FF9966"/>
    <a:srgbClr val="DEF3FF"/>
    <a:srgbClr val="33CC33"/>
    <a:srgbClr val="CCECFF"/>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7" autoAdjust="0"/>
    <p:restoredTop sz="94660" autoAdjust="0"/>
  </p:normalViewPr>
  <p:slideViewPr>
    <p:cSldViewPr>
      <p:cViewPr varScale="1">
        <p:scale>
          <a:sx n="100" d="100"/>
          <a:sy n="100" d="100"/>
        </p:scale>
        <p:origin x="-108" y="-15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291"/>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10" name="Rectangle 14"/>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20000"/>
              </a:spcBef>
              <a:defRPr sz="1200">
                <a:solidFill>
                  <a:schemeClr val="tx1"/>
                </a:solidFill>
                <a:latin typeface="Tahoma" pitchFamily="34" charset="0"/>
              </a:defRPr>
            </a:lvl1pPr>
          </a:lstStyle>
          <a:p>
            <a:pPr>
              <a:defRPr/>
            </a:pPr>
            <a:endParaRPr lang="en-US"/>
          </a:p>
        </p:txBody>
      </p:sp>
      <p:sp>
        <p:nvSpPr>
          <p:cNvPr id="14339" name="Rectangle 15"/>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62512" name="Rectangle 16"/>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2513" name="Rectangle 17"/>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20000"/>
              </a:spcBef>
              <a:defRPr sz="1200">
                <a:solidFill>
                  <a:schemeClr val="tx1"/>
                </a:solidFill>
                <a:latin typeface="Tahoma" pitchFamily="34" charset="0"/>
              </a:defRPr>
            </a:lvl1pPr>
          </a:lstStyle>
          <a:p>
            <a:pPr>
              <a:defRPr/>
            </a:pPr>
            <a:endParaRPr lang="en-US"/>
          </a:p>
        </p:txBody>
      </p:sp>
      <p:sp>
        <p:nvSpPr>
          <p:cNvPr id="362514" name="Rectangle 18"/>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20000"/>
              </a:spcBef>
              <a:defRPr sz="1200">
                <a:solidFill>
                  <a:schemeClr val="tx1"/>
                </a:solidFill>
                <a:latin typeface="Tahoma" pitchFamily="34" charset="0"/>
              </a:defRPr>
            </a:lvl1pPr>
          </a:lstStyle>
          <a:p>
            <a:pPr>
              <a:defRPr/>
            </a:pPr>
            <a:endParaRPr lang="en-US"/>
          </a:p>
        </p:txBody>
      </p:sp>
      <p:sp>
        <p:nvSpPr>
          <p:cNvPr id="362515" name="Rectangle 19"/>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20000"/>
              </a:spcBef>
              <a:defRPr sz="1200">
                <a:solidFill>
                  <a:schemeClr val="tx1"/>
                </a:solidFill>
                <a:latin typeface="Tahoma" pitchFamily="34" charset="0"/>
              </a:defRPr>
            </a:lvl1pPr>
          </a:lstStyle>
          <a:p>
            <a:pPr>
              <a:defRPr/>
            </a:pPr>
            <a:fld id="{19EFD0FF-48A5-4E43-8B24-4D0C164ADB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Rot="1" noChangeAspect="1" noChangeArrowheads="1" noTextEdit="1"/>
          </p:cNvSpPr>
          <p:nvPr>
            <p:ph type="sldImg"/>
          </p:nvPr>
        </p:nvSpPr>
        <p:spPr>
          <a:ln/>
        </p:spPr>
      </p:sp>
      <p:sp>
        <p:nvSpPr>
          <p:cNvPr id="15363" name="Rectangle 2051"/>
          <p:cNvSpPr>
            <a:spLocks noGrp="1" noChangeArrowheads="1"/>
          </p:cNvSpPr>
          <p:nvPr>
            <p:ph type="body" idx="1"/>
          </p:nvPr>
        </p:nvSpPr>
        <p:spPr>
          <a:noFill/>
          <a:ln/>
        </p:spPr>
        <p:txBody>
          <a:bodyPr/>
          <a:lstStyle/>
          <a:p>
            <a:r>
              <a:rPr lang="en-US" smtClean="0">
                <a:latin typeface="Times New Roman" pitchFamily="18" charset="0"/>
              </a:rPr>
              <a:t>Frequently, presenters must deliver material of a technical nature to an audience unfamiliar with the topic or vocabulary.  The material may be complex or heavy with detail.  To present technical material effectively, use the following guidelines from Dale Carnegie Training®.</a:t>
            </a:r>
          </a:p>
          <a:p>
            <a:r>
              <a:rPr lang="en-US" smtClean="0">
                <a:latin typeface="Times New Roman" pitchFamily="18" charset="0"/>
              </a:rPr>
              <a:t> </a:t>
            </a:r>
          </a:p>
          <a:p>
            <a:r>
              <a:rPr lang="en-US" smtClean="0">
                <a:latin typeface="Times New Roman" pitchFamily="18" charset="0"/>
              </a:rPr>
              <a:t>Consider the amount of time available and prepare to organize your material.  Narrow your topic.  Divide your presentation into clear segments. Follow a logical progression. Maintain your focus throughout. Close the presentation with a summary, repetition of the key steps, or a logical conclusion.</a:t>
            </a:r>
          </a:p>
          <a:p>
            <a:r>
              <a:rPr lang="en-US" smtClean="0">
                <a:latin typeface="Times New Roman" pitchFamily="18" charset="0"/>
              </a:rPr>
              <a:t> </a:t>
            </a:r>
          </a:p>
          <a:p>
            <a:r>
              <a:rPr lang="en-US" smtClean="0">
                <a:latin typeface="Times New Roman" pitchFamily="18" charset="0"/>
              </a:rPr>
              <a:t>Keep your audience in mind at all times.  For example, be sure data is clear and information is relevant.  Keep the level of detail and vocabulary appropriate for the audience.  Use visuals to support key points or steps.  Keep alert to the needs of your listeners, and you will have a more receptive audience.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6388" name="Slide Number Placeholder 3"/>
          <p:cNvSpPr>
            <a:spLocks noGrp="1"/>
          </p:cNvSpPr>
          <p:nvPr>
            <p:ph type="sldNum" sz="quarter" idx="5"/>
          </p:nvPr>
        </p:nvSpPr>
        <p:spPr>
          <a:noFill/>
        </p:spPr>
        <p:txBody>
          <a:bodyPr/>
          <a:lstStyle/>
          <a:p>
            <a:fld id="{9F1DED56-E5B3-43CF-82D8-75C97D8AA979}"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6388" name="Slide Number Placeholder 3"/>
          <p:cNvSpPr>
            <a:spLocks noGrp="1"/>
          </p:cNvSpPr>
          <p:nvPr>
            <p:ph type="sldNum" sz="quarter" idx="5"/>
          </p:nvPr>
        </p:nvSpPr>
        <p:spPr>
          <a:noFill/>
        </p:spPr>
        <p:txBody>
          <a:bodyPr/>
          <a:lstStyle/>
          <a:p>
            <a:fld id="{9F1DED56-E5B3-43CF-82D8-75C97D8AA979}" type="slidenum">
              <a:rPr lang="en-US" smtClean="0"/>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6388" name="Slide Number Placeholder 3"/>
          <p:cNvSpPr>
            <a:spLocks noGrp="1"/>
          </p:cNvSpPr>
          <p:nvPr>
            <p:ph type="sldNum" sz="quarter" idx="5"/>
          </p:nvPr>
        </p:nvSpPr>
        <p:spPr>
          <a:noFill/>
        </p:spPr>
        <p:txBody>
          <a:bodyPr/>
          <a:lstStyle/>
          <a:p>
            <a:fld id="{9F1DED56-E5B3-43CF-82D8-75C97D8AA979}" type="slidenum">
              <a:rPr lang="en-US" smtClean="0"/>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6388" name="Slide Number Placeholder 3"/>
          <p:cNvSpPr>
            <a:spLocks noGrp="1"/>
          </p:cNvSpPr>
          <p:nvPr>
            <p:ph type="sldNum" sz="quarter" idx="5"/>
          </p:nvPr>
        </p:nvSpPr>
        <p:spPr>
          <a:noFill/>
        </p:spPr>
        <p:txBody>
          <a:bodyPr/>
          <a:lstStyle/>
          <a:p>
            <a:fld id="{9F1DED56-E5B3-43CF-82D8-75C97D8AA979}"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Maryland Crown Logo"/>
          <p:cNvPicPr>
            <a:picLocks noChangeAspect="1" noChangeArrowheads="1"/>
          </p:cNvPicPr>
          <p:nvPr/>
        </p:nvPicPr>
        <p:blipFill>
          <a:blip r:embed="rId2" cstate="print"/>
          <a:srcRect/>
          <a:stretch>
            <a:fillRect/>
          </a:stretch>
        </p:blipFill>
        <p:spPr bwMode="auto">
          <a:xfrm>
            <a:off x="7391400" y="5791200"/>
            <a:ext cx="1600200" cy="727075"/>
          </a:xfrm>
          <a:prstGeom prst="rect">
            <a:avLst/>
          </a:prstGeom>
          <a:noFill/>
          <a:ln w="9525">
            <a:noFill/>
            <a:miter lim="800000"/>
            <a:headEnd/>
            <a:tailEnd/>
          </a:ln>
        </p:spPr>
      </p:pic>
      <p:pic>
        <p:nvPicPr>
          <p:cNvPr id="5" name="Picture 26" descr="MDE logo"/>
          <p:cNvPicPr>
            <a:picLocks noChangeAspect="1" noChangeArrowheads="1"/>
          </p:cNvPicPr>
          <p:nvPr/>
        </p:nvPicPr>
        <p:blipFill>
          <a:blip r:embed="rId3" cstate="print"/>
          <a:srcRect/>
          <a:stretch>
            <a:fillRect/>
          </a:stretch>
        </p:blipFill>
        <p:spPr bwMode="auto">
          <a:xfrm>
            <a:off x="1066800" y="152400"/>
            <a:ext cx="1035050" cy="1295400"/>
          </a:xfrm>
          <a:prstGeom prst="rect">
            <a:avLst/>
          </a:prstGeom>
          <a:noFill/>
          <a:ln w="9525">
            <a:noFill/>
            <a:miter lim="800000"/>
            <a:headEnd/>
            <a:tailEnd/>
          </a:ln>
        </p:spPr>
      </p:pic>
      <p:sp>
        <p:nvSpPr>
          <p:cNvPr id="6" name="Line 27"/>
          <p:cNvSpPr>
            <a:spLocks noChangeShapeType="1"/>
          </p:cNvSpPr>
          <p:nvPr/>
        </p:nvSpPr>
        <p:spPr bwMode="auto">
          <a:xfrm>
            <a:off x="2209800" y="1447800"/>
            <a:ext cx="6096000" cy="0"/>
          </a:xfrm>
          <a:prstGeom prst="line">
            <a:avLst/>
          </a:prstGeom>
          <a:noFill/>
          <a:ln w="38100">
            <a:solidFill>
              <a:srgbClr val="080808"/>
            </a:solidFill>
            <a:round/>
            <a:headEnd/>
            <a:tailEnd/>
          </a:ln>
          <a:effectLst/>
        </p:spPr>
        <p:txBody>
          <a:bodyPr anchor="ctr"/>
          <a:lstStyle/>
          <a:p>
            <a:pPr>
              <a:defRPr/>
            </a:pPr>
            <a:endParaRPr lang="en-US"/>
          </a:p>
        </p:txBody>
      </p:sp>
      <p:sp>
        <p:nvSpPr>
          <p:cNvPr id="7" name="Rectangle 30"/>
          <p:cNvSpPr>
            <a:spLocks noChangeArrowheads="1"/>
          </p:cNvSpPr>
          <p:nvPr/>
        </p:nvSpPr>
        <p:spPr bwMode="auto">
          <a:xfrm>
            <a:off x="2144713" y="990600"/>
            <a:ext cx="6161087" cy="457200"/>
          </a:xfrm>
          <a:prstGeom prst="rect">
            <a:avLst/>
          </a:prstGeom>
          <a:noFill/>
          <a:ln w="9525">
            <a:noFill/>
            <a:miter lim="800000"/>
            <a:headEnd/>
            <a:tailEnd/>
          </a:ln>
          <a:effectLst/>
        </p:spPr>
        <p:txBody>
          <a:bodyPr wrap="none">
            <a:spAutoFit/>
          </a:bodyPr>
          <a:lstStyle/>
          <a:p>
            <a:pPr>
              <a:lnSpc>
                <a:spcPct val="100000"/>
              </a:lnSpc>
              <a:spcBef>
                <a:spcPct val="60000"/>
              </a:spcBef>
              <a:buClr>
                <a:srgbClr val="080808"/>
              </a:buClr>
              <a:defRPr/>
            </a:pPr>
            <a:r>
              <a:rPr lang="en-US" altLang="en-US" sz="2400" b="1">
                <a:solidFill>
                  <a:srgbClr val="080808"/>
                </a:solidFill>
              </a:rPr>
              <a:t>Maryland Department of the Environment</a:t>
            </a:r>
          </a:p>
        </p:txBody>
      </p:sp>
      <p:sp>
        <p:nvSpPr>
          <p:cNvPr id="390149" name="Rectangle 5"/>
          <p:cNvSpPr>
            <a:spLocks noGrp="1" noChangeArrowheads="1"/>
          </p:cNvSpPr>
          <p:nvPr>
            <p:ph type="ctrTitle"/>
          </p:nvPr>
        </p:nvSpPr>
        <p:spPr>
          <a:xfrm>
            <a:off x="762000" y="2057400"/>
            <a:ext cx="7772400" cy="1143000"/>
          </a:xfrm>
        </p:spPr>
        <p:txBody>
          <a:bodyPr/>
          <a:lstStyle>
            <a:lvl1pPr algn="ctr">
              <a:defRPr sz="4800"/>
            </a:lvl1pPr>
          </a:lstStyle>
          <a:p>
            <a:r>
              <a:rPr lang="en-US" altLang="en-US"/>
              <a:t>Place Title Here</a:t>
            </a:r>
          </a:p>
        </p:txBody>
      </p:sp>
      <p:sp>
        <p:nvSpPr>
          <p:cNvPr id="390150" name="Rectangle 6"/>
          <p:cNvSpPr>
            <a:spLocks noGrp="1" noChangeArrowheads="1"/>
          </p:cNvSpPr>
          <p:nvPr>
            <p:ph type="subTitle" idx="1"/>
          </p:nvPr>
        </p:nvSpPr>
        <p:spPr>
          <a:xfrm>
            <a:off x="1295400" y="3657600"/>
            <a:ext cx="6400800" cy="1752600"/>
          </a:xfrm>
        </p:spPr>
        <p:txBody>
          <a:bodyPr/>
          <a:lstStyle>
            <a:lvl1pPr marL="0" indent="0" algn="ctr">
              <a:buFontTx/>
              <a:buNone/>
              <a:defRPr sz="2400" b="1"/>
            </a:lvl1pPr>
          </a:lstStyle>
          <a:p>
            <a:r>
              <a:rPr lang="en-US" altLang="en-US"/>
              <a:t>Place additional text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295400"/>
            <a:ext cx="1885950" cy="403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1295400"/>
            <a:ext cx="550545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775" y="57150"/>
            <a:ext cx="7940675" cy="825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2819400"/>
            <a:ext cx="3695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695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2819400"/>
            <a:ext cx="36957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6957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800100" y="1295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Place Title Text Here</a:t>
            </a:r>
          </a:p>
        </p:txBody>
      </p:sp>
      <p:sp>
        <p:nvSpPr>
          <p:cNvPr id="1027" name="Rectangle 6"/>
          <p:cNvSpPr>
            <a:spLocks noGrp="1" noChangeArrowheads="1"/>
          </p:cNvSpPr>
          <p:nvPr>
            <p:ph type="body" idx="1"/>
          </p:nvPr>
        </p:nvSpPr>
        <p:spPr bwMode="auto">
          <a:xfrm>
            <a:off x="800100" y="2819400"/>
            <a:ext cx="75438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Place text here</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a:p>
            <a:pPr lvl="3"/>
            <a:endParaRPr lang="en-US" altLang="en-US" smtClean="0"/>
          </a:p>
        </p:txBody>
      </p:sp>
      <p:pic>
        <p:nvPicPr>
          <p:cNvPr id="1028" name="Picture 13" descr="MDE logo"/>
          <p:cNvPicPr>
            <a:picLocks noChangeAspect="1" noChangeArrowheads="1"/>
          </p:cNvPicPr>
          <p:nvPr/>
        </p:nvPicPr>
        <p:blipFill>
          <a:blip r:embed="rId14" cstate="print"/>
          <a:srcRect/>
          <a:stretch>
            <a:fillRect/>
          </a:stretch>
        </p:blipFill>
        <p:spPr bwMode="auto">
          <a:xfrm>
            <a:off x="304800" y="152400"/>
            <a:ext cx="560388" cy="700088"/>
          </a:xfrm>
          <a:prstGeom prst="rect">
            <a:avLst/>
          </a:prstGeom>
          <a:noFill/>
          <a:ln w="9525">
            <a:noFill/>
            <a:miter lim="800000"/>
            <a:headEnd/>
            <a:tailEnd/>
          </a:ln>
        </p:spPr>
      </p:pic>
      <p:sp>
        <p:nvSpPr>
          <p:cNvPr id="389135" name="Line 15"/>
          <p:cNvSpPr>
            <a:spLocks noChangeShapeType="1"/>
          </p:cNvSpPr>
          <p:nvPr/>
        </p:nvSpPr>
        <p:spPr bwMode="auto">
          <a:xfrm>
            <a:off x="304800" y="838200"/>
            <a:ext cx="8382000" cy="0"/>
          </a:xfrm>
          <a:prstGeom prst="line">
            <a:avLst/>
          </a:prstGeom>
          <a:noFill/>
          <a:ln w="47625">
            <a:solidFill>
              <a:schemeClr val="bg1"/>
            </a:solidFill>
            <a:round/>
            <a:headEnd/>
            <a:tailEnd/>
          </a:ln>
          <a:effectLst/>
        </p:spPr>
        <p:txBody>
          <a:bodyPr anchor="ctr"/>
          <a:lstStyle/>
          <a:p>
            <a:pPr>
              <a:defRPr/>
            </a:pPr>
            <a:endParaRPr lang="en-US"/>
          </a:p>
        </p:txBody>
      </p:sp>
      <p:pic>
        <p:nvPicPr>
          <p:cNvPr id="1030" name="Picture 17" descr="Maryland Crown Logo"/>
          <p:cNvPicPr>
            <a:picLocks noChangeAspect="1" noChangeArrowheads="1"/>
          </p:cNvPicPr>
          <p:nvPr/>
        </p:nvPicPr>
        <p:blipFill>
          <a:blip r:embed="rId15" cstate="print"/>
          <a:srcRect/>
          <a:stretch>
            <a:fillRect/>
          </a:stretch>
        </p:blipFill>
        <p:spPr bwMode="auto">
          <a:xfrm>
            <a:off x="7543800" y="5943600"/>
            <a:ext cx="1295400" cy="5889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rtl="0" eaLnBrk="0" fontAlgn="base" hangingPunct="0">
        <a:lnSpc>
          <a:spcPct val="85000"/>
        </a:lnSpc>
        <a:spcBef>
          <a:spcPct val="0"/>
        </a:spcBef>
        <a:spcAft>
          <a:spcPct val="0"/>
        </a:spcAft>
        <a:defRPr sz="4200">
          <a:solidFill>
            <a:srgbClr val="003399"/>
          </a:solidFill>
          <a:latin typeface="+mj-lt"/>
          <a:ea typeface="+mj-ea"/>
          <a:cs typeface="+mj-cs"/>
        </a:defRPr>
      </a:lvl1pPr>
      <a:lvl2pPr algn="l" rtl="0" eaLnBrk="0" fontAlgn="base" hangingPunct="0">
        <a:lnSpc>
          <a:spcPct val="85000"/>
        </a:lnSpc>
        <a:spcBef>
          <a:spcPct val="0"/>
        </a:spcBef>
        <a:spcAft>
          <a:spcPct val="0"/>
        </a:spcAft>
        <a:defRPr sz="4200">
          <a:solidFill>
            <a:srgbClr val="003399"/>
          </a:solidFill>
          <a:latin typeface="Arial" charset="0"/>
        </a:defRPr>
      </a:lvl2pPr>
      <a:lvl3pPr algn="l" rtl="0" eaLnBrk="0" fontAlgn="base" hangingPunct="0">
        <a:lnSpc>
          <a:spcPct val="85000"/>
        </a:lnSpc>
        <a:spcBef>
          <a:spcPct val="0"/>
        </a:spcBef>
        <a:spcAft>
          <a:spcPct val="0"/>
        </a:spcAft>
        <a:defRPr sz="4200">
          <a:solidFill>
            <a:srgbClr val="003399"/>
          </a:solidFill>
          <a:latin typeface="Arial" charset="0"/>
        </a:defRPr>
      </a:lvl3pPr>
      <a:lvl4pPr algn="l" rtl="0" eaLnBrk="0" fontAlgn="base" hangingPunct="0">
        <a:lnSpc>
          <a:spcPct val="85000"/>
        </a:lnSpc>
        <a:spcBef>
          <a:spcPct val="0"/>
        </a:spcBef>
        <a:spcAft>
          <a:spcPct val="0"/>
        </a:spcAft>
        <a:defRPr sz="4200">
          <a:solidFill>
            <a:srgbClr val="003399"/>
          </a:solidFill>
          <a:latin typeface="Arial" charset="0"/>
        </a:defRPr>
      </a:lvl4pPr>
      <a:lvl5pPr algn="l" rtl="0" eaLnBrk="0" fontAlgn="base" hangingPunct="0">
        <a:lnSpc>
          <a:spcPct val="85000"/>
        </a:lnSpc>
        <a:spcBef>
          <a:spcPct val="0"/>
        </a:spcBef>
        <a:spcAft>
          <a:spcPct val="0"/>
        </a:spcAft>
        <a:defRPr sz="4200">
          <a:solidFill>
            <a:srgbClr val="003399"/>
          </a:solidFill>
          <a:latin typeface="Arial" charset="0"/>
        </a:defRPr>
      </a:lvl5pPr>
      <a:lvl6pPr marL="457200" algn="l" rtl="0" fontAlgn="base">
        <a:lnSpc>
          <a:spcPct val="85000"/>
        </a:lnSpc>
        <a:spcBef>
          <a:spcPct val="0"/>
        </a:spcBef>
        <a:spcAft>
          <a:spcPct val="0"/>
        </a:spcAft>
        <a:defRPr sz="4200">
          <a:solidFill>
            <a:srgbClr val="003399"/>
          </a:solidFill>
          <a:latin typeface="Arial" charset="0"/>
        </a:defRPr>
      </a:lvl6pPr>
      <a:lvl7pPr marL="914400" algn="l" rtl="0" fontAlgn="base">
        <a:lnSpc>
          <a:spcPct val="85000"/>
        </a:lnSpc>
        <a:spcBef>
          <a:spcPct val="0"/>
        </a:spcBef>
        <a:spcAft>
          <a:spcPct val="0"/>
        </a:spcAft>
        <a:defRPr sz="4200">
          <a:solidFill>
            <a:srgbClr val="003399"/>
          </a:solidFill>
          <a:latin typeface="Arial" charset="0"/>
        </a:defRPr>
      </a:lvl7pPr>
      <a:lvl8pPr marL="1371600" algn="l" rtl="0" fontAlgn="base">
        <a:lnSpc>
          <a:spcPct val="85000"/>
        </a:lnSpc>
        <a:spcBef>
          <a:spcPct val="0"/>
        </a:spcBef>
        <a:spcAft>
          <a:spcPct val="0"/>
        </a:spcAft>
        <a:defRPr sz="4200">
          <a:solidFill>
            <a:srgbClr val="003399"/>
          </a:solidFill>
          <a:latin typeface="Arial" charset="0"/>
        </a:defRPr>
      </a:lvl8pPr>
      <a:lvl9pPr marL="1828800" algn="l" rtl="0" fontAlgn="base">
        <a:lnSpc>
          <a:spcPct val="85000"/>
        </a:lnSpc>
        <a:spcBef>
          <a:spcPct val="0"/>
        </a:spcBef>
        <a:spcAft>
          <a:spcPct val="0"/>
        </a:spcAft>
        <a:defRPr sz="4200">
          <a:solidFill>
            <a:srgbClr val="003399"/>
          </a:solidFill>
          <a:latin typeface="Arial" charset="0"/>
        </a:defRPr>
      </a:lvl9pPr>
    </p:titleStyle>
    <p:bodyStyle>
      <a:lvl1pPr marL="342900" indent="-342900" algn="l" rtl="0" eaLnBrk="0" fontAlgn="base" hangingPunct="0">
        <a:spcBef>
          <a:spcPct val="60000"/>
        </a:spcBef>
        <a:spcAft>
          <a:spcPct val="0"/>
        </a:spcAft>
        <a:buClr>
          <a:srgbClr val="080808"/>
        </a:buClr>
        <a:buChar char="•"/>
        <a:defRPr sz="3000">
          <a:solidFill>
            <a:srgbClr val="080808"/>
          </a:solidFill>
          <a:latin typeface="+mn-lt"/>
          <a:ea typeface="+mn-ea"/>
          <a:cs typeface="+mn-cs"/>
        </a:defRPr>
      </a:lvl1pPr>
      <a:lvl2pPr marL="742950" indent="-285750" algn="l" rtl="0" eaLnBrk="0" fontAlgn="base" hangingPunct="0">
        <a:spcBef>
          <a:spcPct val="40000"/>
        </a:spcBef>
        <a:spcAft>
          <a:spcPct val="0"/>
        </a:spcAft>
        <a:buClr>
          <a:srgbClr val="080808"/>
        </a:buClr>
        <a:buChar char="–"/>
        <a:defRPr sz="2600">
          <a:solidFill>
            <a:srgbClr val="080808"/>
          </a:solidFill>
          <a:latin typeface="+mn-lt"/>
        </a:defRPr>
      </a:lvl2pPr>
      <a:lvl3pPr marL="1143000" indent="-228600" algn="l" rtl="0" eaLnBrk="0" fontAlgn="base" hangingPunct="0">
        <a:lnSpc>
          <a:spcPct val="95000"/>
        </a:lnSpc>
        <a:spcBef>
          <a:spcPct val="35000"/>
        </a:spcBef>
        <a:spcAft>
          <a:spcPct val="0"/>
        </a:spcAft>
        <a:buClr>
          <a:srgbClr val="080808"/>
        </a:buClr>
        <a:buChar char="•"/>
        <a:defRPr sz="2400">
          <a:solidFill>
            <a:srgbClr val="080808"/>
          </a:solidFill>
          <a:latin typeface="+mn-lt"/>
        </a:defRPr>
      </a:lvl3pPr>
      <a:lvl4pPr marL="1600200" indent="-228600" algn="l" rtl="0" eaLnBrk="0" fontAlgn="base" hangingPunct="0">
        <a:lnSpc>
          <a:spcPct val="75000"/>
        </a:lnSpc>
        <a:spcBef>
          <a:spcPct val="30000"/>
        </a:spcBef>
        <a:spcAft>
          <a:spcPct val="0"/>
        </a:spcAft>
        <a:buClr>
          <a:srgbClr val="080808"/>
        </a:buClr>
        <a:buChar char="–"/>
        <a:defRPr sz="2000">
          <a:solidFill>
            <a:srgbClr val="080808"/>
          </a:solidFill>
          <a:latin typeface="+mn-lt"/>
        </a:defRPr>
      </a:lvl4pPr>
      <a:lvl5pPr marL="2057400" indent="-228600" algn="l" rtl="0" eaLnBrk="0" fontAlgn="base" hangingPunct="0">
        <a:lnSpc>
          <a:spcPct val="75000"/>
        </a:lnSpc>
        <a:spcBef>
          <a:spcPct val="30000"/>
        </a:spcBef>
        <a:spcAft>
          <a:spcPct val="0"/>
        </a:spcAft>
        <a:buClr>
          <a:srgbClr val="080808"/>
        </a:buClr>
        <a:buChar char="»"/>
        <a:defRPr>
          <a:solidFill>
            <a:srgbClr val="080808"/>
          </a:solidFill>
          <a:latin typeface="+mn-lt"/>
        </a:defRPr>
      </a:lvl5pPr>
      <a:lvl6pPr marL="2514600" indent="-228600" algn="l" rtl="0" fontAlgn="base">
        <a:lnSpc>
          <a:spcPct val="75000"/>
        </a:lnSpc>
        <a:spcBef>
          <a:spcPct val="30000"/>
        </a:spcBef>
        <a:spcAft>
          <a:spcPct val="0"/>
        </a:spcAft>
        <a:buClr>
          <a:srgbClr val="080808"/>
        </a:buClr>
        <a:buChar char="»"/>
        <a:defRPr>
          <a:solidFill>
            <a:srgbClr val="080808"/>
          </a:solidFill>
          <a:latin typeface="+mn-lt"/>
        </a:defRPr>
      </a:lvl6pPr>
      <a:lvl7pPr marL="2971800" indent="-228600" algn="l" rtl="0" fontAlgn="base">
        <a:lnSpc>
          <a:spcPct val="75000"/>
        </a:lnSpc>
        <a:spcBef>
          <a:spcPct val="30000"/>
        </a:spcBef>
        <a:spcAft>
          <a:spcPct val="0"/>
        </a:spcAft>
        <a:buClr>
          <a:srgbClr val="080808"/>
        </a:buClr>
        <a:buChar char="»"/>
        <a:defRPr>
          <a:solidFill>
            <a:srgbClr val="080808"/>
          </a:solidFill>
          <a:latin typeface="+mn-lt"/>
        </a:defRPr>
      </a:lvl7pPr>
      <a:lvl8pPr marL="3429000" indent="-228600" algn="l" rtl="0" fontAlgn="base">
        <a:lnSpc>
          <a:spcPct val="75000"/>
        </a:lnSpc>
        <a:spcBef>
          <a:spcPct val="30000"/>
        </a:spcBef>
        <a:spcAft>
          <a:spcPct val="0"/>
        </a:spcAft>
        <a:buClr>
          <a:srgbClr val="080808"/>
        </a:buClr>
        <a:buChar char="»"/>
        <a:defRPr>
          <a:solidFill>
            <a:srgbClr val="080808"/>
          </a:solidFill>
          <a:latin typeface="+mn-lt"/>
        </a:defRPr>
      </a:lvl8pPr>
      <a:lvl9pPr marL="3886200" indent="-228600" algn="l" rtl="0" fontAlgn="base">
        <a:lnSpc>
          <a:spcPct val="75000"/>
        </a:lnSpc>
        <a:spcBef>
          <a:spcPct val="30000"/>
        </a:spcBef>
        <a:spcAft>
          <a:spcPct val="0"/>
        </a:spcAft>
        <a:buClr>
          <a:srgbClr val="080808"/>
        </a:buClr>
        <a:buChar char="»"/>
        <a:defRPr>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11X6hYHkvdkQ7M&amp;tbnid=PISCM7q6BxsCFM:&amp;ved=0CAUQjRw&amp;url=http://www.lighthouseinn-ct.com/lighthouses-by-state/indiana-lighthouses/michigan-city-lighthouse-east-pierhead.html&amp;ei=UiLyU_XWMsGNyATEg4LwBw&amp;bvm=bv.73231344,d.aWw&amp;psig=AFQjCNG4zXt6tz1mP8tsa_vJx-zhgYgdFg&amp;ust=1408463734826270"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imgres?imgurl=http://www.bigrigcharters.com/images/Big%20Rig%20Charters/Sunsets/sunset5.JPG&amp;imgrefurl=http://www.bigrigcharters.com/sunsets.php&amp;usg=__zVddDCTePPM-ltkF4hJnw5hi2HY=&amp;h=601&amp;w=893&amp;sz=55&amp;hl=en&amp;start=15&amp;zoom=1&amp;itbs=1&amp;tbnid=WNvWTEQLV4ycEM:&amp;tbnh=98&amp;tbnw=146&amp;prev=/images?q=sunsets+on+the+chesapeake+bay&amp;hl=en&amp;gbv=2&amp;tbs=isch: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www.mde.state.md.us/programs/Marylander/Pages/mccc.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battelle.org/Environment/publications/EnvUpdates/summer99/air_toxics.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de.state.md.us/programs/Marylander/Pages/mccc.aspx"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images.google.com/imgres?imgurl=http://www.bigrigcharters.com/images/Big%20Rig%20Charters/Sunsets/sunset5.JPG&amp;imgrefurl=http://www.bigrigcharters.com/sunsets.php&amp;usg=__zVddDCTePPM-ltkF4hJnw5hi2HY=&amp;h=601&amp;w=893&amp;sz=55&amp;hl=en&amp;start=15&amp;zoom=1&amp;itbs=1&amp;tbnid=WNvWTEQLV4ycEM:&amp;tbnh=98&amp;tbnw=146&amp;prev=/images?q=sunsets+on+the+chesapeake+bay&amp;hl=en&amp;gbv=2&amp;tbs=isch: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www.bigrigcharters.com/images/Big%20Rig%20Charters/Sunsets/sunset5.JPG&amp;imgrefurl=http://www.bigrigcharters.com/sunsets.php&amp;usg=__zVddDCTePPM-ltkF4hJnw5hi2HY=&amp;h=601&amp;w=893&amp;sz=55&amp;hl=en&amp;start=15&amp;zoom=1&amp;itbs=1&amp;tbnid=WNvWTEQLV4ycEM:&amp;tbnh=98&amp;tbnw=146&amp;prev=/images?q=sunsets+on+the+chesapeake+bay&amp;hl=en&amp;gbv=2&amp;tbs=isch:1"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mde.state.md.us/programs/Marylander/Pages/mccc.aspx"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0"/>
          <p:cNvSpPr>
            <a:spLocks noGrp="1" noChangeArrowheads="1"/>
          </p:cNvSpPr>
          <p:nvPr>
            <p:ph type="ctrTitle"/>
          </p:nvPr>
        </p:nvSpPr>
        <p:spPr>
          <a:xfrm>
            <a:off x="762000" y="1752600"/>
            <a:ext cx="7772400" cy="1143000"/>
          </a:xfrm>
        </p:spPr>
        <p:txBody>
          <a:bodyPr/>
          <a:lstStyle/>
          <a:p>
            <a:pPr eaLnBrk="1" hangingPunct="1"/>
            <a:r>
              <a:rPr lang="en-US" dirty="0" smtClean="0">
                <a:latin typeface="Times New Roman" pitchFamily="18" charset="0"/>
                <a:cs typeface="Times New Roman" pitchFamily="18" charset="0"/>
              </a:rPr>
              <a:t>Implementation of GGRA Programs Assigned to MDE</a:t>
            </a:r>
          </a:p>
        </p:txBody>
      </p:sp>
      <p:sp>
        <p:nvSpPr>
          <p:cNvPr id="3075" name="Rectangle 51"/>
          <p:cNvSpPr>
            <a:spLocks noGrp="1" noChangeArrowheads="1"/>
          </p:cNvSpPr>
          <p:nvPr>
            <p:ph type="subTitle" idx="1"/>
          </p:nvPr>
        </p:nvSpPr>
        <p:spPr>
          <a:xfrm>
            <a:off x="1371600" y="5029200"/>
            <a:ext cx="6400800" cy="1752600"/>
          </a:xfrm>
        </p:spPr>
        <p:txBody>
          <a:bodyPr/>
          <a:lstStyle/>
          <a:p>
            <a:pPr eaLnBrk="1" hangingPunct="1"/>
            <a:r>
              <a:rPr lang="en-US" sz="2800" dirty="0" smtClean="0">
                <a:latin typeface="Times New Roman" pitchFamily="18" charset="0"/>
                <a:cs typeface="Times New Roman" pitchFamily="18" charset="0"/>
              </a:rPr>
              <a:t>A Brief Analysis of Overall Success and Areas for Improvement</a:t>
            </a:r>
          </a:p>
        </p:txBody>
      </p:sp>
      <p:pic>
        <p:nvPicPr>
          <p:cNvPr id="4" name="Picture 5" descr="103InnerHarborNight"/>
          <p:cNvPicPr>
            <a:picLocks noChangeAspect="1" noChangeArrowheads="1"/>
          </p:cNvPicPr>
          <p:nvPr/>
        </p:nvPicPr>
        <p:blipFill>
          <a:blip r:embed="rId3" cstate="print"/>
          <a:srcRect/>
          <a:stretch>
            <a:fillRect/>
          </a:stretch>
        </p:blipFill>
        <p:spPr bwMode="auto">
          <a:xfrm>
            <a:off x="3048000" y="3048000"/>
            <a:ext cx="3048000" cy="1923516"/>
          </a:xfrm>
          <a:prstGeom prst="rect">
            <a:avLst/>
          </a:prstGeom>
          <a:noFill/>
          <a:ln w="38100">
            <a:solidFill>
              <a:srgbClr val="FFFF00"/>
            </a:solidFill>
            <a:miter lim="800000"/>
            <a:headEnd/>
            <a:tailEnd/>
          </a:ln>
        </p:spPr>
      </p:pic>
      <p:sp>
        <p:nvSpPr>
          <p:cNvPr id="5" name="Rectangle 51"/>
          <p:cNvSpPr txBox="1">
            <a:spLocks noChangeArrowheads="1"/>
          </p:cNvSpPr>
          <p:nvPr/>
        </p:nvSpPr>
        <p:spPr bwMode="auto">
          <a:xfrm>
            <a:off x="1447800" y="60960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60000"/>
              </a:spcBef>
              <a:spcAft>
                <a:spcPct val="0"/>
              </a:spcAft>
              <a:buClr>
                <a:srgbClr val="080808"/>
              </a:buClr>
              <a:buSzTx/>
              <a:buFontTx/>
              <a:buNone/>
              <a:tabLst/>
              <a:defRPr/>
            </a:pPr>
            <a:r>
              <a:rPr kumimoji="0" lang="en-US" sz="1600" b="1" i="0" u="none" strike="noStrike" kern="0" cap="none" spc="0" normalizeH="0" baseline="0" noProof="0" dirty="0" smtClean="0">
                <a:ln>
                  <a:noFill/>
                </a:ln>
                <a:solidFill>
                  <a:srgbClr val="080808"/>
                </a:solidFill>
                <a:effectLst/>
                <a:uLnTx/>
                <a:uFillTx/>
                <a:latin typeface="Times New Roman" pitchFamily="18" charset="0"/>
                <a:ea typeface="+mn-ea"/>
                <a:cs typeface="Times New Roman" pitchFamily="18" charset="0"/>
              </a:rPr>
              <a:t>Brian Hug, MDE</a:t>
            </a:r>
          </a:p>
        </p:txBody>
      </p:sp>
      <p:sp>
        <p:nvSpPr>
          <p:cNvPr id="6" name="Rectangle 51"/>
          <p:cNvSpPr txBox="1">
            <a:spLocks noChangeArrowheads="1"/>
          </p:cNvSpPr>
          <p:nvPr/>
        </p:nvSpPr>
        <p:spPr bwMode="auto">
          <a:xfrm>
            <a:off x="1600200" y="63246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60000"/>
              </a:spcBef>
              <a:spcAft>
                <a:spcPct val="0"/>
              </a:spcAft>
              <a:buClr>
                <a:srgbClr val="080808"/>
              </a:buClr>
              <a:buSzTx/>
              <a:buFontTx/>
              <a:buNone/>
              <a:tabLst/>
              <a:defRPr/>
            </a:pPr>
            <a:r>
              <a:rPr kumimoji="0" lang="en-US" sz="1600" b="1" i="0" u="none" strike="noStrike" kern="0" cap="none" spc="0" normalizeH="0" baseline="0" noProof="0" dirty="0" smtClean="0">
                <a:ln>
                  <a:noFill/>
                </a:ln>
                <a:solidFill>
                  <a:srgbClr val="080808"/>
                </a:solidFill>
                <a:effectLst/>
                <a:uLnTx/>
                <a:uFillTx/>
                <a:latin typeface="Times New Roman" pitchFamily="18" charset="0"/>
                <a:ea typeface="+mn-ea"/>
                <a:cs typeface="Times New Roman" pitchFamily="18" charset="0"/>
              </a:rPr>
              <a:t>Mitigation Workgroup Meeting, May 6,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04800" y="1066800"/>
            <a:ext cx="5334000" cy="5486400"/>
          </a:xfrm>
        </p:spPr>
        <p:txBody>
          <a:bodyPr/>
          <a:lstStyle/>
          <a:p>
            <a:pPr eaLnBrk="1" hangingPunct="1"/>
            <a:r>
              <a:rPr lang="en-US" sz="1150" b="1" dirty="0" smtClean="0">
                <a:latin typeface="Times New Roman" pitchFamily="18" charset="0"/>
                <a:cs typeface="Times New Roman" pitchFamily="18" charset="0"/>
              </a:rPr>
              <a:t>O.1.  The Transportation and Climate Initiative (TCI)</a:t>
            </a:r>
          </a:p>
          <a:p>
            <a:pPr lvl="1" eaLnBrk="1" hangingPunct="1"/>
            <a:r>
              <a:rPr lang="en-US" sz="1150" dirty="0" smtClean="0">
                <a:latin typeface="Times New Roman" pitchFamily="18" charset="0"/>
                <a:cs typeface="Times New Roman" pitchFamily="18" charset="0"/>
              </a:rPr>
              <a:t>In partnership with MDOT</a:t>
            </a:r>
          </a:p>
          <a:p>
            <a:pPr lvl="1" eaLnBrk="1" hangingPunct="1"/>
            <a:r>
              <a:rPr lang="en-US" sz="1150" dirty="0" smtClean="0">
                <a:latin typeface="Times New Roman" pitchFamily="18" charset="0"/>
                <a:cs typeface="Times New Roman" pitchFamily="18" charset="0"/>
              </a:rPr>
              <a:t>TCI</a:t>
            </a:r>
            <a:r>
              <a:rPr lang="en-US" sz="1150" i="1" dirty="0" smtClean="0">
                <a:latin typeface="Times New Roman" pitchFamily="18" charset="0"/>
                <a:cs typeface="Times New Roman" pitchFamily="18" charset="0"/>
              </a:rPr>
              <a:t> </a:t>
            </a:r>
            <a:r>
              <a:rPr lang="en-US" sz="1150" dirty="0" smtClean="0">
                <a:latin typeface="Times New Roman" pitchFamily="18" charset="0"/>
                <a:cs typeface="Times New Roman" pitchFamily="18" charset="0"/>
              </a:rPr>
              <a:t>is a regional effort of Maryland and 10 other Northeast and Mid-Atlantic states and Washington, D.C. to reduce GHG emissions in the region’s transportation sector, minimize the transportation system’s reliance on high-carbon fuels, promote sustainable growth to address the challenges of vehicle-miles traveled, and help build the clean energy economy across the region.  </a:t>
            </a:r>
          </a:p>
          <a:p>
            <a:pPr lvl="1" eaLnBrk="1" hangingPunct="1"/>
            <a:r>
              <a:rPr lang="en-US" sz="1150" dirty="0" smtClean="0">
                <a:latin typeface="Times New Roman" pitchFamily="18" charset="0"/>
                <a:cs typeface="Times New Roman" pitchFamily="18" charset="0"/>
              </a:rPr>
              <a:t>Reductions as Initially Designed: 0.02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Reductions with Enhancements: 0.02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2012 RESI Economic Estimates:</a:t>
            </a:r>
          </a:p>
          <a:p>
            <a:pPr lvl="2" eaLnBrk="1" hangingPunct="1"/>
            <a:r>
              <a:rPr lang="en-US" sz="1150" dirty="0" smtClean="0">
                <a:latin typeface="Times New Roman" pitchFamily="18" charset="0"/>
                <a:cs typeface="Times New Roman" pitchFamily="18" charset="0"/>
              </a:rPr>
              <a:t>Total of 0 Jobs</a:t>
            </a:r>
          </a:p>
          <a:p>
            <a:pPr lvl="2" eaLnBrk="1" hangingPunct="1"/>
            <a:r>
              <a:rPr lang="en-US" sz="1150" dirty="0" smtClean="0">
                <a:latin typeface="Times New Roman" pitchFamily="18" charset="0"/>
                <a:cs typeface="Times New Roman" pitchFamily="18" charset="0"/>
              </a:rPr>
              <a:t>$154,659 net economic benefit</a:t>
            </a:r>
          </a:p>
          <a:p>
            <a:pPr lvl="1" eaLnBrk="1" hangingPunct="1"/>
            <a:r>
              <a:rPr lang="en-US" sz="1150" dirty="0" smtClean="0">
                <a:latin typeface="Times New Roman" pitchFamily="18" charset="0"/>
                <a:cs typeface="Times New Roman" pitchFamily="18" charset="0"/>
              </a:rPr>
              <a:t>Overall Success: Program has morphed and is focusing on Clean Fuel Vehicles more than freight</a:t>
            </a:r>
          </a:p>
          <a:p>
            <a:pPr eaLnBrk="1" hangingPunct="1"/>
            <a:r>
              <a:rPr lang="en-US" sz="1150" b="1" dirty="0" smtClean="0">
                <a:latin typeface="Times New Roman" pitchFamily="18" charset="0"/>
                <a:cs typeface="Times New Roman" pitchFamily="18" charset="0"/>
              </a:rPr>
              <a:t>O.2.  Clean Fuels Standard</a:t>
            </a:r>
          </a:p>
          <a:p>
            <a:pPr lvl="1" eaLnBrk="1" hangingPunct="1"/>
            <a:r>
              <a:rPr lang="en-US" sz="1150" dirty="0" smtClean="0">
                <a:latin typeface="Times New Roman" pitchFamily="18" charset="0"/>
                <a:cs typeface="Times New Roman" pitchFamily="18" charset="0"/>
              </a:rPr>
              <a:t>The Clean Fuels Standard program is a cooperative effort being undertaken by eleven Northeast and Mid-Atlantic States to design and implement a regional low carbon fuel standard to reduce the carbon intensity of transportation fuels. </a:t>
            </a:r>
          </a:p>
          <a:p>
            <a:pPr lvl="1" eaLnBrk="1" hangingPunct="1"/>
            <a:r>
              <a:rPr lang="en-US" sz="1150" dirty="0" smtClean="0">
                <a:latin typeface="Times New Roman" pitchFamily="18" charset="0"/>
                <a:cs typeface="Times New Roman" pitchFamily="18" charset="0"/>
              </a:rPr>
              <a:t>Reductions as Initially Designed: 0.00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Reductions with Enhancements: 0.00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2012 RESI Economic Estimates:</a:t>
            </a:r>
          </a:p>
          <a:p>
            <a:pPr lvl="2" eaLnBrk="1" hangingPunct="1"/>
            <a:r>
              <a:rPr lang="en-US" sz="1150" dirty="0" smtClean="0">
                <a:latin typeface="Times New Roman" pitchFamily="18" charset="0"/>
                <a:cs typeface="Times New Roman" pitchFamily="18" charset="0"/>
              </a:rPr>
              <a:t>Total of -97 Jobs</a:t>
            </a:r>
          </a:p>
          <a:p>
            <a:pPr lvl="2" eaLnBrk="1" hangingPunct="1"/>
            <a:r>
              <a:rPr lang="en-US" sz="1150" dirty="0" smtClean="0">
                <a:latin typeface="Times New Roman" pitchFamily="18" charset="0"/>
                <a:cs typeface="Times New Roman" pitchFamily="18" charset="0"/>
              </a:rPr>
              <a:t>-$583.7 million net economic benefit</a:t>
            </a:r>
          </a:p>
          <a:p>
            <a:pPr lvl="1" eaLnBrk="1" hangingPunct="1"/>
            <a:r>
              <a:rPr lang="en-US" sz="1150" dirty="0" smtClean="0">
                <a:latin typeface="Times New Roman" pitchFamily="18" charset="0"/>
                <a:cs typeface="Times New Roman" pitchFamily="18" charset="0"/>
              </a:rPr>
              <a:t>Overall Success:  Program is stalled</a:t>
            </a:r>
          </a:p>
        </p:txBody>
      </p:sp>
      <p:sp>
        <p:nvSpPr>
          <p:cNvPr id="4"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5" name="Picture 16" descr="7107644-md"/>
          <p:cNvPicPr>
            <a:picLocks noChangeAspect="1" noChangeArrowheads="1"/>
          </p:cNvPicPr>
          <p:nvPr/>
        </p:nvPicPr>
        <p:blipFill>
          <a:blip r:embed="rId2" cstate="print"/>
          <a:srcRect/>
          <a:stretch>
            <a:fillRect/>
          </a:stretch>
        </p:blipFill>
        <p:spPr bwMode="auto">
          <a:xfrm>
            <a:off x="6172200" y="1447800"/>
            <a:ext cx="2591484" cy="1777630"/>
          </a:xfrm>
          <a:prstGeom prst="rect">
            <a:avLst/>
          </a:prstGeom>
          <a:noFill/>
          <a:ln w="9525">
            <a:noFill/>
            <a:miter lim="800000"/>
            <a:headEnd/>
            <a:tailEnd/>
          </a:ln>
        </p:spPr>
      </p:pic>
      <p:pic>
        <p:nvPicPr>
          <p:cNvPr id="6" name="Picture 5" descr="8164897235_d2282ea6a6_z"/>
          <p:cNvPicPr>
            <a:picLocks noChangeAspect="1" noChangeArrowheads="1"/>
          </p:cNvPicPr>
          <p:nvPr/>
        </p:nvPicPr>
        <p:blipFill>
          <a:blip r:embed="rId3" cstate="print"/>
          <a:srcRect/>
          <a:stretch>
            <a:fillRect/>
          </a:stretch>
        </p:blipFill>
        <p:spPr bwMode="auto">
          <a:xfrm>
            <a:off x="6248400" y="3657600"/>
            <a:ext cx="2356134" cy="1752600"/>
          </a:xfrm>
          <a:prstGeom prst="rect">
            <a:avLst/>
          </a:prstGeom>
          <a:noFill/>
          <a:ln w="38100">
            <a:solidFill>
              <a:srgbClr val="99CCFF"/>
            </a:solidFill>
            <a:miter lim="800000"/>
            <a:headEnd/>
            <a:tailEnd/>
          </a:ln>
        </p:spPr>
      </p:pic>
      <p:sp>
        <p:nvSpPr>
          <p:cNvPr id="8" name="TextBox 7"/>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10</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533400" y="1219200"/>
            <a:ext cx="4876800" cy="5486400"/>
          </a:xfrm>
        </p:spPr>
        <p:txBody>
          <a:bodyPr/>
          <a:lstStyle/>
          <a:p>
            <a:pPr eaLnBrk="1" hangingPunct="1"/>
            <a:r>
              <a:rPr lang="en-US" sz="1800" b="1" dirty="0" smtClean="0">
                <a:latin typeface="Times New Roman" pitchFamily="18" charset="0"/>
                <a:cs typeface="Times New Roman" pitchFamily="18" charset="0"/>
              </a:rPr>
              <a:t>Q.  Outreach and Public Education</a:t>
            </a:r>
          </a:p>
          <a:p>
            <a:pPr lvl="1" eaLnBrk="1" hangingPunct="1"/>
            <a:r>
              <a:rPr lang="en-US" sz="1800" dirty="0" smtClean="0">
                <a:latin typeface="Times New Roman" pitchFamily="18" charset="0"/>
                <a:cs typeface="Times New Roman" pitchFamily="18" charset="0"/>
              </a:rPr>
              <a:t>State-sponsored public education and outreach combined with community actions form the foundation for behavioral and life style changes necessary to reduce GHG emissions.</a:t>
            </a:r>
          </a:p>
          <a:p>
            <a:pPr lvl="1" eaLnBrk="1" hangingPunct="1"/>
            <a:r>
              <a:rPr lang="en-US" sz="1800" dirty="0" smtClean="0">
                <a:latin typeface="Times New Roman" pitchFamily="18" charset="0"/>
                <a:cs typeface="Times New Roman" pitchFamily="18" charset="0"/>
              </a:rPr>
              <a:t>Reductions as Initially Designed: 0.03 MMtCO</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e</a:t>
            </a:r>
          </a:p>
          <a:p>
            <a:pPr lvl="1" eaLnBrk="1" hangingPunct="1"/>
            <a:r>
              <a:rPr lang="en-US" sz="1800" dirty="0" smtClean="0">
                <a:latin typeface="Times New Roman" pitchFamily="18" charset="0"/>
                <a:cs typeface="Times New Roman" pitchFamily="18" charset="0"/>
              </a:rPr>
              <a:t>Reductions with Enhancements: 0.03 MMtCO</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e</a:t>
            </a:r>
          </a:p>
          <a:p>
            <a:pPr lvl="1" eaLnBrk="1" hangingPunct="1"/>
            <a:r>
              <a:rPr lang="en-US" sz="1800" dirty="0" smtClean="0">
                <a:latin typeface="Times New Roman" pitchFamily="18" charset="0"/>
                <a:cs typeface="Times New Roman" pitchFamily="18" charset="0"/>
              </a:rPr>
              <a:t>2012 RESI Economic Estimates:</a:t>
            </a:r>
          </a:p>
          <a:p>
            <a:pPr lvl="2" eaLnBrk="1" hangingPunct="1"/>
            <a:r>
              <a:rPr lang="en-US" sz="1800" dirty="0" smtClean="0">
                <a:latin typeface="Times New Roman" pitchFamily="18" charset="0"/>
                <a:cs typeface="Times New Roman" pitchFamily="18" charset="0"/>
              </a:rPr>
              <a:t>Total of 0 Jobs</a:t>
            </a:r>
          </a:p>
          <a:p>
            <a:pPr lvl="2" eaLnBrk="1" hangingPunct="1"/>
            <a:r>
              <a:rPr lang="en-US" sz="1800" dirty="0" smtClean="0">
                <a:latin typeface="Times New Roman" pitchFamily="18" charset="0"/>
                <a:cs typeface="Times New Roman" pitchFamily="18" charset="0"/>
              </a:rPr>
              <a:t>$130,092 net economic benefit</a:t>
            </a:r>
          </a:p>
          <a:p>
            <a:pPr lvl="1" eaLnBrk="1" hangingPunct="1"/>
            <a:r>
              <a:rPr lang="en-US" sz="2000" dirty="0" smtClean="0">
                <a:latin typeface="Times New Roman" pitchFamily="18" charset="0"/>
                <a:cs typeface="Times New Roman" pitchFamily="18" charset="0"/>
              </a:rPr>
              <a:t>Overall Success: Program is working as designed</a:t>
            </a:r>
          </a:p>
          <a:p>
            <a:pPr eaLnBrk="1" hangingPunct="1"/>
            <a:endParaRPr lang="en-US" sz="1800" dirty="0" smtClean="0">
              <a:latin typeface="Times New Roman" pitchFamily="18" charset="0"/>
              <a:cs typeface="Times New Roman" pitchFamily="18" charset="0"/>
            </a:endParaRPr>
          </a:p>
        </p:txBody>
      </p:sp>
      <p:sp>
        <p:nvSpPr>
          <p:cNvPr id="5"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6" name="Picture 32" descr="https://encrypted-tbn2.gstatic.com/images?q=tbn:ANd9GcQ8UN9XPLglwx1CPDSf6_1JXb0--ywi1zunSyFNTAei3NkbdtTY"/>
          <p:cNvPicPr>
            <a:picLocks noChangeAspect="1" noChangeArrowheads="1"/>
          </p:cNvPicPr>
          <p:nvPr/>
        </p:nvPicPr>
        <p:blipFill>
          <a:blip r:embed="rId2" cstate="print"/>
          <a:srcRect/>
          <a:stretch>
            <a:fillRect/>
          </a:stretch>
        </p:blipFill>
        <p:spPr bwMode="auto">
          <a:xfrm>
            <a:off x="6096000" y="3657600"/>
            <a:ext cx="2748196" cy="1828800"/>
          </a:xfrm>
          <a:prstGeom prst="rect">
            <a:avLst/>
          </a:prstGeom>
          <a:noFill/>
          <a:ln w="38100">
            <a:solidFill>
              <a:srgbClr val="FF0000"/>
            </a:solidFill>
          </a:ln>
        </p:spPr>
      </p:pic>
      <p:pic>
        <p:nvPicPr>
          <p:cNvPr id="7" name="Picture 14" descr="https://encrypted-tbn2.gstatic.com/images?q=tbn:ANd9GcTyWhCrp6-339NUdbsO-nIu5nyyunnqIa6gffmKr9WRTA3Mc7WV">
            <a:hlinkClick r:id="rId3"/>
          </p:cNvPr>
          <p:cNvPicPr>
            <a:picLocks noChangeAspect="1" noChangeArrowheads="1"/>
          </p:cNvPicPr>
          <p:nvPr/>
        </p:nvPicPr>
        <p:blipFill>
          <a:blip r:embed="rId4" cstate="print"/>
          <a:srcRect/>
          <a:stretch>
            <a:fillRect/>
          </a:stretch>
        </p:blipFill>
        <p:spPr bwMode="auto">
          <a:xfrm>
            <a:off x="6272226" y="1371600"/>
            <a:ext cx="2338374" cy="1752600"/>
          </a:xfrm>
          <a:prstGeom prst="rect">
            <a:avLst/>
          </a:prstGeom>
          <a:noFill/>
          <a:ln w="38100">
            <a:solidFill>
              <a:srgbClr val="FFFF00"/>
            </a:solidFill>
          </a:ln>
        </p:spPr>
      </p:pic>
      <p:sp>
        <p:nvSpPr>
          <p:cNvPr id="8" name="TextBox 7"/>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11</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152400"/>
            <a:ext cx="7620000" cy="685800"/>
          </a:xfrm>
        </p:spPr>
        <p:txBody>
          <a:bodyPr/>
          <a:lstStyle/>
          <a:p>
            <a:pPr algn="ctr" eaLnBrk="1" hangingPunct="1"/>
            <a:r>
              <a:rPr lang="en-US" sz="4400" dirty="0" smtClean="0">
                <a:latin typeface="Times New Roman" pitchFamily="18" charset="0"/>
                <a:cs typeface="Times New Roman" pitchFamily="18" charset="0"/>
              </a:rPr>
              <a:t>More Detail - RGGI</a:t>
            </a:r>
          </a:p>
        </p:txBody>
      </p:sp>
      <p:sp>
        <p:nvSpPr>
          <p:cNvPr id="10243" name="Content Placeholder 2"/>
          <p:cNvSpPr>
            <a:spLocks noGrp="1"/>
          </p:cNvSpPr>
          <p:nvPr>
            <p:ph idx="1"/>
          </p:nvPr>
        </p:nvSpPr>
        <p:spPr>
          <a:xfrm>
            <a:off x="304800" y="914400"/>
            <a:ext cx="8305800" cy="5410200"/>
          </a:xfrm>
        </p:spPr>
        <p:txBody>
          <a:bodyPr/>
          <a:lstStyle/>
          <a:p>
            <a:pPr eaLnBrk="1" hangingPunct="1">
              <a:defRPr/>
            </a:pPr>
            <a:r>
              <a:rPr lang="en-US" sz="2600" dirty="0" smtClean="0">
                <a:latin typeface="Times New Roman" charset="0"/>
                <a:cs typeface="Times New Roman" charset="0"/>
              </a:rPr>
              <a:t>RGGI is a cooperative effort by nine Northeast and Mid-Atlantic states to design and implement a regional power plant emissions cap-and-trade program</a:t>
            </a:r>
          </a:p>
          <a:p>
            <a:pPr lvl="1" eaLnBrk="1" hangingPunct="1">
              <a:defRPr/>
            </a:pPr>
            <a:r>
              <a:rPr lang="en-US" sz="2200" dirty="0" smtClean="0">
                <a:latin typeface="Times New Roman" charset="0"/>
                <a:cs typeface="Times New Roman" charset="0"/>
              </a:rPr>
              <a:t>Revenues from the program support energy efficiency programs and augment </a:t>
            </a:r>
            <a:r>
              <a:rPr lang="en-US" sz="2200" dirty="0" err="1" smtClean="0">
                <a:latin typeface="Times New Roman" charset="0"/>
                <a:cs typeface="Times New Roman" charset="0"/>
              </a:rPr>
              <a:t>EmPOWER</a:t>
            </a:r>
            <a:r>
              <a:rPr lang="en-US" sz="2200" dirty="0" smtClean="0">
                <a:latin typeface="Times New Roman" charset="0"/>
                <a:cs typeface="Times New Roman" charset="0"/>
              </a:rPr>
              <a:t> Maryland and the Renewable Energy Portfolio Standard</a:t>
            </a:r>
          </a:p>
          <a:p>
            <a:pPr lvl="1" eaLnBrk="1" hangingPunct="1">
              <a:defRPr/>
            </a:pPr>
            <a:r>
              <a:rPr lang="en-US" sz="2200" dirty="0" smtClean="0">
                <a:latin typeface="Times New Roman" charset="0"/>
                <a:cs typeface="Times New Roman" charset="0"/>
              </a:rPr>
              <a:t>The recent agreement by Maryland and the other RGGI States to lower the RGGI cap from 165 to 91 million metric tons of carbon dioxide equivalent will directly contribute to emissions reductions by 2020</a:t>
            </a:r>
          </a:p>
        </p:txBody>
      </p:sp>
      <p:pic>
        <p:nvPicPr>
          <p:cNvPr id="4" name="Picture 7" descr="sunset5">
            <a:hlinkClick r:id="rId3"/>
          </p:cNvPr>
          <p:cNvPicPr>
            <a:picLocks noChangeAspect="1" noChangeArrowheads="1"/>
          </p:cNvPicPr>
          <p:nvPr/>
        </p:nvPicPr>
        <p:blipFill>
          <a:blip r:embed="rId4" cstate="print"/>
          <a:srcRect/>
          <a:stretch>
            <a:fillRect/>
          </a:stretch>
        </p:blipFill>
        <p:spPr bwMode="auto">
          <a:xfrm>
            <a:off x="2209800" y="4940300"/>
            <a:ext cx="4495800" cy="1612900"/>
          </a:xfrm>
          <a:prstGeom prst="rect">
            <a:avLst/>
          </a:prstGeom>
          <a:noFill/>
          <a:ln w="38100">
            <a:solidFill>
              <a:srgbClr val="FFFF0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12</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152400"/>
            <a:ext cx="8001000" cy="685800"/>
          </a:xfrm>
        </p:spPr>
        <p:txBody>
          <a:bodyPr/>
          <a:lstStyle/>
          <a:p>
            <a:pPr algn="ctr" eaLnBrk="1" hangingPunct="1"/>
            <a:r>
              <a:rPr lang="en-US" sz="3200" dirty="0" smtClean="0">
                <a:latin typeface="Times New Roman" pitchFamily="18" charset="0"/>
                <a:cs typeface="Times New Roman" pitchFamily="18" charset="0"/>
              </a:rPr>
              <a:t>More Detail – RGGI – Jobs and the Economy</a:t>
            </a:r>
          </a:p>
        </p:txBody>
      </p:sp>
      <p:sp>
        <p:nvSpPr>
          <p:cNvPr id="10243" name="Content Placeholder 2"/>
          <p:cNvSpPr>
            <a:spLocks noGrp="1"/>
          </p:cNvSpPr>
          <p:nvPr>
            <p:ph idx="1"/>
          </p:nvPr>
        </p:nvSpPr>
        <p:spPr>
          <a:xfrm>
            <a:off x="304800" y="990600"/>
            <a:ext cx="6019800" cy="5410200"/>
          </a:xfrm>
        </p:spPr>
        <p:txBody>
          <a:bodyPr/>
          <a:lstStyle/>
          <a:p>
            <a:pPr>
              <a:defRPr/>
            </a:pPr>
            <a:r>
              <a:rPr lang="en-US" sz="1800" dirty="0" smtClean="0">
                <a:latin typeface="Times New Roman" charset="0"/>
                <a:cs typeface="Times New Roman" charset="0"/>
              </a:rPr>
              <a:t>The Regional Greenhouse Gas Initiative, Inc. analyzed the effects of lowering the RGGI cap to 91 million tons in 2013.</a:t>
            </a:r>
          </a:p>
          <a:p>
            <a:pPr>
              <a:defRPr/>
            </a:pPr>
            <a:r>
              <a:rPr lang="en-US" sz="1800" dirty="0" smtClean="0">
                <a:latin typeface="Times New Roman" charset="0"/>
                <a:cs typeface="Times New Roman" charset="0"/>
              </a:rPr>
              <a:t>Current analyses project that the RGGI program would result in an estimated net economic benefit of $155.2 million and support a total of 269 jobs.</a:t>
            </a:r>
          </a:p>
          <a:p>
            <a:pPr>
              <a:defRPr/>
            </a:pPr>
            <a:r>
              <a:rPr lang="en-US" sz="1800" dirty="0" smtClean="0">
                <a:latin typeface="Times New Roman" charset="0"/>
                <a:cs typeface="Times New Roman" charset="0"/>
              </a:rPr>
              <a:t>RGGI is also linked to funding State energy efficiency and renewable energy efforts.</a:t>
            </a:r>
          </a:p>
          <a:p>
            <a:pPr lvl="1">
              <a:defRPr/>
            </a:pPr>
            <a:r>
              <a:rPr lang="en-US" sz="1800" dirty="0" smtClean="0">
                <a:latin typeface="Times New Roman" charset="0"/>
                <a:cs typeface="Times New Roman" charset="0"/>
              </a:rPr>
              <a:t>The last RGGI Auction generated $16.5 million in revenue for Maryland, which will contribute to the cumulative 32 percent intended to support EE/RE efforts.</a:t>
            </a:r>
          </a:p>
          <a:p>
            <a:pPr lvl="1" eaLnBrk="1" hangingPunct="1">
              <a:defRPr/>
            </a:pPr>
            <a:r>
              <a:rPr lang="en-US" sz="1800" dirty="0" smtClean="0">
                <a:latin typeface="Times New Roman" charset="0"/>
                <a:cs typeface="Times New Roman" charset="0"/>
              </a:rPr>
              <a:t> A RGGI report on how auction proceeds are being used to support EE/RE efforts in the nine RGGI states was issued on April 2015 and is available on the MWG web page.</a:t>
            </a:r>
          </a:p>
          <a:p>
            <a:pPr>
              <a:defRPr/>
            </a:pPr>
            <a:r>
              <a:rPr lang="en-US" sz="1400" dirty="0" smtClean="0">
                <a:latin typeface="Times New Roman" charset="0"/>
                <a:cs typeface="Times New Roman" charset="0"/>
                <a:hlinkClick r:id="rId3"/>
              </a:rPr>
              <a:t>http://www.mde.state.md.us/programs/Marylander/Pages/mccc.aspx</a:t>
            </a:r>
            <a:endParaRPr lang="en-US" sz="1400" dirty="0" smtClean="0">
              <a:latin typeface="Times New Roman" charset="0"/>
              <a:cs typeface="Times New Roman" charset="0"/>
            </a:endParaRPr>
          </a:p>
          <a:p>
            <a:pPr>
              <a:defRPr/>
            </a:pPr>
            <a:endParaRPr lang="en-US" sz="1800" dirty="0" smtClean="0">
              <a:latin typeface="Times New Roman" pitchFamily="18" charset="0"/>
              <a:cs typeface="Times New Roman" pitchFamily="18" charset="0"/>
            </a:endParaRPr>
          </a:p>
        </p:txBody>
      </p:sp>
      <p:pic>
        <p:nvPicPr>
          <p:cNvPr id="4" name="Picture 5" descr="Lorain_lighthouse_at_sunset"/>
          <p:cNvPicPr>
            <a:picLocks noChangeAspect="1" noChangeArrowheads="1"/>
          </p:cNvPicPr>
          <p:nvPr/>
        </p:nvPicPr>
        <p:blipFill>
          <a:blip r:embed="rId4" cstate="print"/>
          <a:srcRect/>
          <a:stretch>
            <a:fillRect/>
          </a:stretch>
        </p:blipFill>
        <p:spPr bwMode="auto">
          <a:xfrm>
            <a:off x="6858000" y="1447800"/>
            <a:ext cx="1752600" cy="3851082"/>
          </a:xfrm>
          <a:prstGeom prst="rect">
            <a:avLst/>
          </a:prstGeom>
          <a:noFill/>
          <a:ln w="38100">
            <a:solidFill>
              <a:srgbClr val="FFFF00"/>
            </a:solidFill>
            <a:miter lim="800000"/>
            <a:headEnd/>
            <a:tailEnd/>
          </a:ln>
        </p:spPr>
      </p:pic>
      <p:sp>
        <p:nvSpPr>
          <p:cNvPr id="5" name="TextBox 4"/>
          <p:cNvSpPr txBox="1"/>
          <p:nvPr/>
        </p:nvSpPr>
        <p:spPr>
          <a:xfrm>
            <a:off x="152400" y="6480179"/>
            <a:ext cx="685800" cy="301621"/>
          </a:xfrm>
          <a:prstGeom prst="rect">
            <a:avLst/>
          </a:prstGeom>
          <a:noFill/>
        </p:spPr>
        <p:txBody>
          <a:bodyPr wrap="square" rtlCol="0">
            <a:spAutoFit/>
          </a:bodyPr>
          <a:lstStyle/>
          <a:p>
            <a:r>
              <a:rPr lang="en-US" sz="1600" dirty="0" smtClean="0">
                <a:solidFill>
                  <a:schemeClr val="accent2"/>
                </a:solidFill>
              </a:rPr>
              <a:t>13</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152400"/>
            <a:ext cx="8001000" cy="685800"/>
          </a:xfrm>
        </p:spPr>
        <p:txBody>
          <a:bodyPr/>
          <a:lstStyle/>
          <a:p>
            <a:pPr algn="ctr" eaLnBrk="1" hangingPunct="1"/>
            <a:r>
              <a:rPr lang="en-US" sz="4400" dirty="0" smtClean="0">
                <a:latin typeface="Times New Roman" pitchFamily="18" charset="0"/>
                <a:cs typeface="Times New Roman" pitchFamily="18" charset="0"/>
              </a:rPr>
              <a:t>More Detail – RGGI - Reductions</a:t>
            </a:r>
          </a:p>
        </p:txBody>
      </p:sp>
      <p:sp>
        <p:nvSpPr>
          <p:cNvPr id="10243" name="Content Placeholder 2"/>
          <p:cNvSpPr>
            <a:spLocks noGrp="1"/>
          </p:cNvSpPr>
          <p:nvPr>
            <p:ph idx="1"/>
          </p:nvPr>
        </p:nvSpPr>
        <p:spPr>
          <a:xfrm>
            <a:off x="533400" y="1066800"/>
            <a:ext cx="5486400" cy="5410200"/>
          </a:xfrm>
        </p:spPr>
        <p:txBody>
          <a:bodyPr/>
          <a:lstStyle/>
          <a:p>
            <a:pPr eaLnBrk="1" hangingPunct="1">
              <a:defRPr/>
            </a:pPr>
            <a:r>
              <a:rPr lang="en-US" sz="2400" dirty="0" smtClean="0">
                <a:latin typeface="Times New Roman" charset="0"/>
                <a:cs typeface="Times New Roman" charset="0"/>
              </a:rPr>
              <a:t>Reductions as calculated in 2012:</a:t>
            </a:r>
          </a:p>
          <a:p>
            <a:pPr lvl="1" eaLnBrk="1" hangingPunct="1">
              <a:defRPr/>
            </a:pPr>
            <a:r>
              <a:rPr lang="en-US" sz="2000" dirty="0" smtClean="0">
                <a:latin typeface="Times New Roman" charset="0"/>
                <a:cs typeface="Times New Roman" charset="0"/>
              </a:rPr>
              <a:t>2020 Reductions as Initially Designed: 0.00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lvl="1" eaLnBrk="1" hangingPunct="1">
              <a:defRPr/>
            </a:pPr>
            <a:r>
              <a:rPr lang="en-US" sz="2000" dirty="0" smtClean="0">
                <a:latin typeface="Times New Roman" charset="0"/>
                <a:cs typeface="Times New Roman" charset="0"/>
              </a:rPr>
              <a:t>2020 Reductions with Enhancements: 3.60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 </a:t>
            </a:r>
          </a:p>
          <a:p>
            <a:pPr eaLnBrk="1" hangingPunct="1">
              <a:defRPr/>
            </a:pPr>
            <a:r>
              <a:rPr lang="en-US" sz="2400" dirty="0" smtClean="0">
                <a:latin typeface="Times New Roman" charset="0"/>
                <a:cs typeface="Times New Roman" charset="0"/>
              </a:rPr>
              <a:t>Reductions as calculated in 2015 – Do you have an estimate of where things are in 2015?</a:t>
            </a:r>
          </a:p>
          <a:p>
            <a:pPr lvl="1" eaLnBrk="1" hangingPunct="1">
              <a:defRPr/>
            </a:pPr>
            <a:r>
              <a:rPr lang="en-US" sz="2000" dirty="0" smtClean="0">
                <a:latin typeface="Times New Roman" charset="0"/>
                <a:cs typeface="Times New Roman" charset="0"/>
              </a:rPr>
              <a:t>Reductions as Initially Designed: 0.00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lvl="1" eaLnBrk="1" hangingPunct="1">
              <a:defRPr/>
            </a:pPr>
            <a:r>
              <a:rPr lang="en-US" sz="2000" dirty="0" smtClean="0">
                <a:latin typeface="Times New Roman" charset="0"/>
                <a:cs typeface="Times New Roman" charset="0"/>
              </a:rPr>
              <a:t>Reductions with Enhancements: 0.48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p:txBody>
      </p:sp>
      <p:pic>
        <p:nvPicPr>
          <p:cNvPr id="4" name="Picture 5" descr="Lorain_lighthouse_at_sunset"/>
          <p:cNvPicPr>
            <a:picLocks noChangeAspect="1" noChangeArrowheads="1"/>
          </p:cNvPicPr>
          <p:nvPr/>
        </p:nvPicPr>
        <p:blipFill>
          <a:blip r:embed="rId3" cstate="print"/>
          <a:srcRect/>
          <a:stretch>
            <a:fillRect/>
          </a:stretch>
        </p:blipFill>
        <p:spPr bwMode="auto">
          <a:xfrm>
            <a:off x="6858000" y="1447800"/>
            <a:ext cx="1752600" cy="3851082"/>
          </a:xfrm>
          <a:prstGeom prst="rect">
            <a:avLst/>
          </a:prstGeom>
          <a:noFill/>
          <a:ln w="38100">
            <a:solidFill>
              <a:srgbClr val="FFFF0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14</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04800" y="990600"/>
            <a:ext cx="5105400" cy="5410200"/>
          </a:xfrm>
        </p:spPr>
        <p:txBody>
          <a:bodyPr/>
          <a:lstStyle/>
          <a:p>
            <a:pPr marL="342900" lvl="1" indent="-342900" eaLnBrk="1" hangingPunct="1">
              <a:spcBef>
                <a:spcPct val="60000"/>
              </a:spcBef>
              <a:buFontTx/>
              <a:buChar char="•"/>
              <a:defRPr/>
            </a:pPr>
            <a:r>
              <a:rPr lang="en-US" sz="1700" dirty="0" smtClean="0">
                <a:latin typeface="Times New Roman" charset="0"/>
                <a:cs typeface="Times New Roman" charset="0"/>
              </a:rPr>
              <a:t>RGGI is a well-established program that needs little help other than when future enhancements are proposed</a:t>
            </a:r>
          </a:p>
          <a:p>
            <a:pPr marL="742950" lvl="2" indent="-342900" eaLnBrk="1" hangingPunct="1">
              <a:spcBef>
                <a:spcPct val="60000"/>
              </a:spcBef>
              <a:defRPr/>
            </a:pPr>
            <a:r>
              <a:rPr lang="en-US" sz="1700" dirty="0" smtClean="0">
                <a:latin typeface="Times New Roman" charset="0"/>
                <a:cs typeface="Times New Roman" charset="0"/>
              </a:rPr>
              <a:t>During the last RGGI auction held on March 11, 2015, 15,272,670 CO</a:t>
            </a:r>
            <a:r>
              <a:rPr lang="en-US" sz="1700" baseline="-25000" dirty="0" smtClean="0">
                <a:latin typeface="Times New Roman" charset="0"/>
                <a:cs typeface="Times New Roman" charset="0"/>
              </a:rPr>
              <a:t>2</a:t>
            </a:r>
            <a:r>
              <a:rPr lang="en-US" sz="1700" dirty="0" smtClean="0">
                <a:latin typeface="Times New Roman" charset="0"/>
                <a:cs typeface="Times New Roman" charset="0"/>
              </a:rPr>
              <a:t> allowances were sold at the auction at a clearing price of $5.41. Allowances sold represent 100 percent of the allowances offered for sale.</a:t>
            </a:r>
          </a:p>
          <a:p>
            <a:pPr eaLnBrk="1" hangingPunct="1">
              <a:defRPr/>
            </a:pPr>
            <a:r>
              <a:rPr lang="en-US" sz="1700" dirty="0" smtClean="0">
                <a:latin typeface="Times New Roman" charset="0"/>
                <a:cs typeface="Times New Roman" charset="0"/>
              </a:rPr>
              <a:t>Overall Success: Enhanced status achieved with 2014 regulation change</a:t>
            </a:r>
          </a:p>
          <a:p>
            <a:pPr eaLnBrk="1" hangingPunct="1">
              <a:defRPr/>
            </a:pPr>
            <a:r>
              <a:rPr lang="en-US" sz="1700" dirty="0" smtClean="0">
                <a:latin typeface="Times New Roman" charset="0"/>
                <a:cs typeface="Times New Roman" charset="0"/>
              </a:rPr>
              <a:t>Future Reductions</a:t>
            </a:r>
          </a:p>
          <a:p>
            <a:pPr lvl="1" eaLnBrk="1" hangingPunct="1">
              <a:defRPr/>
            </a:pPr>
            <a:r>
              <a:rPr lang="en-US" sz="1700" dirty="0" smtClean="0">
                <a:latin typeface="Times New Roman" charset="0"/>
                <a:cs typeface="Times New Roman" charset="0"/>
              </a:rPr>
              <a:t>RGGI states will be holding a program review in 2016</a:t>
            </a:r>
          </a:p>
          <a:p>
            <a:pPr lvl="1" eaLnBrk="1" hangingPunct="1">
              <a:defRPr/>
            </a:pPr>
            <a:r>
              <a:rPr lang="en-US" sz="1700" dirty="0" smtClean="0">
                <a:latin typeface="Times New Roman" charset="0"/>
                <a:cs typeface="Times New Roman" charset="0"/>
              </a:rPr>
              <a:t>Coupled with EPA Clean Power Rule (111d) there is the potential that deeper reductions will be achieved in the 2020 to 2050 timeframe</a:t>
            </a:r>
          </a:p>
          <a:p>
            <a:pPr lvl="1" eaLnBrk="1" hangingPunct="1">
              <a:defRPr/>
            </a:pPr>
            <a:r>
              <a:rPr lang="en-US" sz="1700" dirty="0" smtClean="0">
                <a:latin typeface="Times New Roman" charset="0"/>
                <a:cs typeface="Times New Roman" charset="0"/>
              </a:rPr>
              <a:t>Will also impact the carbon intensity of imported electricity</a:t>
            </a:r>
          </a:p>
        </p:txBody>
      </p:sp>
      <p:sp>
        <p:nvSpPr>
          <p:cNvPr id="5" name="Title 1"/>
          <p:cNvSpPr>
            <a:spLocks noGrp="1"/>
          </p:cNvSpPr>
          <p:nvPr>
            <p:ph type="title"/>
          </p:nvPr>
        </p:nvSpPr>
        <p:spPr>
          <a:xfrm>
            <a:off x="838200" y="152400"/>
            <a:ext cx="8001000" cy="685800"/>
          </a:xfrm>
        </p:spPr>
        <p:txBody>
          <a:bodyPr/>
          <a:lstStyle/>
          <a:p>
            <a:pPr algn="ctr" eaLnBrk="1" hangingPunct="1"/>
            <a:r>
              <a:rPr lang="en-US" sz="4400" dirty="0" smtClean="0">
                <a:latin typeface="Times New Roman" pitchFamily="18" charset="0"/>
                <a:cs typeface="Times New Roman" pitchFamily="18" charset="0"/>
              </a:rPr>
              <a:t>More Detail – </a:t>
            </a:r>
            <a:r>
              <a:rPr lang="en-US" sz="4400" smtClean="0">
                <a:latin typeface="Times New Roman" pitchFamily="18" charset="0"/>
                <a:cs typeface="Times New Roman" pitchFamily="18" charset="0"/>
              </a:rPr>
              <a:t>RGGI - The Future</a:t>
            </a:r>
            <a:endParaRPr lang="en-US" sz="4400" dirty="0" smtClean="0">
              <a:latin typeface="Times New Roman" pitchFamily="18" charset="0"/>
              <a:cs typeface="Times New Roman" pitchFamily="18" charset="0"/>
            </a:endParaRPr>
          </a:p>
        </p:txBody>
      </p:sp>
      <p:pic>
        <p:nvPicPr>
          <p:cNvPr id="6" name="Picture 2" descr="https://encrypted-tbn0.gstatic.com/images?q=tbn:ANd9GcTUTF6OzMoPTziEyjfcmQIIhD18ej_UKiYqQ1QGQj1APxJDIGTGUQ"/>
          <p:cNvPicPr>
            <a:picLocks noChangeAspect="1" noChangeArrowheads="1"/>
          </p:cNvPicPr>
          <p:nvPr/>
        </p:nvPicPr>
        <p:blipFill>
          <a:blip r:embed="rId3" cstate="print"/>
          <a:srcRect/>
          <a:stretch>
            <a:fillRect/>
          </a:stretch>
        </p:blipFill>
        <p:spPr bwMode="auto">
          <a:xfrm>
            <a:off x="5867400" y="1219200"/>
            <a:ext cx="2848465" cy="2133600"/>
          </a:xfrm>
          <a:prstGeom prst="rect">
            <a:avLst/>
          </a:prstGeom>
          <a:noFill/>
          <a:ln w="38100">
            <a:solidFill>
              <a:srgbClr val="FF0000"/>
            </a:solidFill>
          </a:ln>
        </p:spPr>
      </p:pic>
      <p:pic>
        <p:nvPicPr>
          <p:cNvPr id="7" name="Picture 36" descr="https://encrypted-tbn3.gstatic.com/images?q=tbn:ANd9GcRetI6S9xo_nWzHGu6OGk67a1qa4FrUOB5jatC4-nj_bwyJYSdWow"/>
          <p:cNvPicPr>
            <a:picLocks noChangeAspect="1" noChangeArrowheads="1"/>
          </p:cNvPicPr>
          <p:nvPr/>
        </p:nvPicPr>
        <p:blipFill>
          <a:blip r:embed="rId4" cstate="print"/>
          <a:srcRect/>
          <a:stretch>
            <a:fillRect/>
          </a:stretch>
        </p:blipFill>
        <p:spPr bwMode="auto">
          <a:xfrm>
            <a:off x="6019800" y="3855347"/>
            <a:ext cx="2502554" cy="1935853"/>
          </a:xfrm>
          <a:prstGeom prst="rect">
            <a:avLst/>
          </a:prstGeom>
          <a:noFill/>
          <a:ln w="38100">
            <a:solidFill>
              <a:srgbClr val="FFFF00"/>
            </a:solidFill>
          </a:ln>
        </p:spPr>
      </p:pic>
      <p:sp>
        <p:nvSpPr>
          <p:cNvPr id="8" name="TextBox 7"/>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15</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66800" y="152400"/>
            <a:ext cx="7543800" cy="685800"/>
          </a:xfrm>
        </p:spPr>
        <p:txBody>
          <a:bodyPr/>
          <a:lstStyle/>
          <a:p>
            <a:pPr algn="ctr" eaLnBrk="1" hangingPunct="1"/>
            <a:r>
              <a:rPr lang="en-US" sz="4000" dirty="0" smtClean="0">
                <a:latin typeface="Times New Roman" pitchFamily="18" charset="0"/>
                <a:cs typeface="Times New Roman" pitchFamily="18" charset="0"/>
              </a:rPr>
              <a:t>More Detail – Clean Cars </a:t>
            </a:r>
          </a:p>
        </p:txBody>
      </p:sp>
      <p:sp>
        <p:nvSpPr>
          <p:cNvPr id="13315" name="Content Placeholder 2"/>
          <p:cNvSpPr>
            <a:spLocks noGrp="1"/>
          </p:cNvSpPr>
          <p:nvPr>
            <p:ph idx="1"/>
          </p:nvPr>
        </p:nvSpPr>
        <p:spPr>
          <a:xfrm>
            <a:off x="304800" y="914400"/>
            <a:ext cx="8305800" cy="5638800"/>
          </a:xfrm>
        </p:spPr>
        <p:txBody>
          <a:bodyPr/>
          <a:lstStyle/>
          <a:p>
            <a:pPr eaLnBrk="1" hangingPunct="1">
              <a:defRPr/>
            </a:pPr>
            <a:r>
              <a:rPr lang="en-US" sz="2400" dirty="0" smtClean="0">
                <a:latin typeface="Times New Roman" charset="0"/>
                <a:cs typeface="Times New Roman" charset="0"/>
              </a:rPr>
              <a:t>The Maryland Clean Cars Program adopts California’s stricter vehicle emission standards and directly regulates carbon dioxide emissions</a:t>
            </a:r>
          </a:p>
          <a:p>
            <a:pPr lvl="1" eaLnBrk="1" hangingPunct="1">
              <a:defRPr/>
            </a:pPr>
            <a:r>
              <a:rPr lang="en-US" sz="2000" dirty="0" smtClean="0">
                <a:latin typeface="Times New Roman" charset="0"/>
                <a:cs typeface="Times New Roman" charset="0"/>
              </a:rPr>
              <a:t> These standards became effective in Maryland for model year 2011 vehicles, significantly reducing a number of emissions including volatile organic compounds and nitrogen oxides.</a:t>
            </a:r>
          </a:p>
          <a:p>
            <a:pPr lvl="1" eaLnBrk="1" hangingPunct="1">
              <a:defRPr/>
            </a:pPr>
            <a:r>
              <a:rPr lang="en-US" sz="2000" dirty="0" smtClean="0">
                <a:latin typeface="Times New Roman" charset="0"/>
                <a:cs typeface="Times New Roman" charset="0"/>
              </a:rPr>
              <a:t>Zero Emission Vehicles (ZEVs)</a:t>
            </a:r>
          </a:p>
          <a:p>
            <a:pPr lvl="2" eaLnBrk="1" hangingPunct="1">
              <a:defRPr/>
            </a:pPr>
            <a:r>
              <a:rPr lang="en-US" sz="1800" dirty="0" smtClean="0">
                <a:latin typeface="Times New Roman" charset="0"/>
                <a:cs typeface="Times New Roman" charset="0"/>
              </a:rPr>
              <a:t>The Clean Cars Program also includes a requirement for manufacturers to make and distribute ZEVs</a:t>
            </a:r>
          </a:p>
          <a:p>
            <a:pPr lvl="2" eaLnBrk="1" hangingPunct="1">
              <a:defRPr/>
            </a:pPr>
            <a:r>
              <a:rPr lang="en-US" sz="1800" dirty="0" smtClean="0">
                <a:latin typeface="Times New Roman" charset="0"/>
                <a:cs typeface="Times New Roman" charset="0"/>
              </a:rPr>
              <a:t>In 2013 Maryland joined forces with seven other states to stimulate the introduction of ZEVs into the fleet</a:t>
            </a:r>
          </a:p>
          <a:p>
            <a:pPr lvl="2" eaLnBrk="1" hangingPunct="1">
              <a:defRPr/>
            </a:pPr>
            <a:r>
              <a:rPr lang="en-US" sz="1800" dirty="0" smtClean="0">
                <a:latin typeface="Times New Roman" charset="0"/>
                <a:cs typeface="Times New Roman" charset="0"/>
              </a:rPr>
              <a:t>Maryland has also been very proactive with electric vehicle infrastructure initiatives as part of the ZEV effort</a:t>
            </a:r>
          </a:p>
        </p:txBody>
      </p:sp>
      <p:pic>
        <p:nvPicPr>
          <p:cNvPr id="4" name="Picture 6" descr="air_toxics">
            <a:hlinkClick r:id="rId2"/>
          </p:cNvPr>
          <p:cNvPicPr>
            <a:picLocks noChangeAspect="1" noChangeArrowheads="1"/>
          </p:cNvPicPr>
          <p:nvPr/>
        </p:nvPicPr>
        <p:blipFill>
          <a:blip r:embed="rId3" cstate="print"/>
          <a:srcRect/>
          <a:stretch>
            <a:fillRect/>
          </a:stretch>
        </p:blipFill>
        <p:spPr bwMode="auto">
          <a:xfrm>
            <a:off x="1981200" y="5603875"/>
            <a:ext cx="5029200" cy="1025525"/>
          </a:xfrm>
          <a:prstGeom prst="rect">
            <a:avLst/>
          </a:prstGeom>
          <a:noFill/>
          <a:ln w="38100">
            <a:solidFill>
              <a:srgbClr val="FF660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16</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685800"/>
          </a:xfrm>
        </p:spPr>
        <p:txBody>
          <a:bodyPr/>
          <a:lstStyle/>
          <a:p>
            <a:pPr algn="ctr" eaLnBrk="1" hangingPunct="1"/>
            <a:r>
              <a:rPr lang="en-US" sz="3000" dirty="0" smtClean="0">
                <a:latin typeface="Times New Roman" pitchFamily="18" charset="0"/>
                <a:cs typeface="Times New Roman" pitchFamily="18" charset="0"/>
              </a:rPr>
              <a:t>More Detail - Clean Cars – Jobs and the Economy</a:t>
            </a:r>
          </a:p>
        </p:txBody>
      </p:sp>
      <p:sp>
        <p:nvSpPr>
          <p:cNvPr id="13315" name="Content Placeholder 2"/>
          <p:cNvSpPr>
            <a:spLocks noGrp="1"/>
          </p:cNvSpPr>
          <p:nvPr>
            <p:ph idx="1"/>
          </p:nvPr>
        </p:nvSpPr>
        <p:spPr>
          <a:xfrm>
            <a:off x="685800" y="914400"/>
            <a:ext cx="5867400" cy="5486400"/>
          </a:xfrm>
        </p:spPr>
        <p:txBody>
          <a:bodyPr/>
          <a:lstStyle/>
          <a:p>
            <a:pPr>
              <a:defRPr/>
            </a:pPr>
            <a:r>
              <a:rPr lang="en-US" sz="1600" dirty="0" smtClean="0">
                <a:latin typeface="Times New Roman" charset="0"/>
                <a:cs typeface="Times New Roman" charset="0"/>
              </a:rPr>
              <a:t>Towson University’s Regional Economic Studies Institute (RESI) analyzed the Clean Cars program to look at jobs and the economy.</a:t>
            </a:r>
          </a:p>
          <a:p>
            <a:pPr>
              <a:defRPr/>
            </a:pPr>
            <a:r>
              <a:rPr lang="en-US" sz="1600" dirty="0" smtClean="0">
                <a:latin typeface="Times New Roman" charset="0"/>
                <a:cs typeface="Times New Roman" charset="0"/>
              </a:rPr>
              <a:t>Current analyses project that the Clean Cars program would result in and estimated net economic benefit of $678.8 million and support a total of 1,312 jobs.</a:t>
            </a:r>
          </a:p>
          <a:p>
            <a:pPr>
              <a:defRPr/>
            </a:pPr>
            <a:r>
              <a:rPr lang="en-US" sz="1600" dirty="0" smtClean="0">
                <a:latin typeface="Times New Roman" charset="0"/>
                <a:cs typeface="Times New Roman" charset="0"/>
              </a:rPr>
              <a:t>The Clean Cars program is also linked to numerous economic development and green jobs opportunities.  Examples include:</a:t>
            </a:r>
          </a:p>
          <a:p>
            <a:pPr lvl="1">
              <a:defRPr/>
            </a:pPr>
            <a:r>
              <a:rPr lang="en-US" sz="1600" dirty="0" smtClean="0">
                <a:latin typeface="Times New Roman" charset="0"/>
                <a:cs typeface="Times New Roman" charset="0"/>
              </a:rPr>
              <a:t>The GM plant in White Marsh that manufacturers electric motors and transmissions</a:t>
            </a:r>
          </a:p>
          <a:p>
            <a:pPr lvl="1">
              <a:defRPr/>
            </a:pPr>
            <a:r>
              <a:rPr lang="en-US" sz="1600" dirty="0" smtClean="0">
                <a:latin typeface="Times New Roman" charset="0"/>
                <a:cs typeface="Times New Roman" charset="0"/>
              </a:rPr>
              <a:t>Numerous new business starts related to electric vehicle infrastructure including:</a:t>
            </a:r>
          </a:p>
          <a:p>
            <a:pPr lvl="2">
              <a:defRPr/>
            </a:pPr>
            <a:r>
              <a:rPr lang="en-US" sz="1600" dirty="0" err="1" smtClean="0">
                <a:latin typeface="Times New Roman" charset="0"/>
                <a:cs typeface="Times New Roman" charset="0"/>
              </a:rPr>
              <a:t>SemaConnect</a:t>
            </a:r>
            <a:r>
              <a:rPr lang="en-US" sz="1600" dirty="0" smtClean="0">
                <a:latin typeface="Times New Roman" charset="0"/>
                <a:cs typeface="Times New Roman" charset="0"/>
              </a:rPr>
              <a:t> (Annapolis – Charging Infrastructure)</a:t>
            </a:r>
          </a:p>
          <a:p>
            <a:pPr lvl="2">
              <a:defRPr/>
            </a:pPr>
            <a:r>
              <a:rPr lang="en-US" sz="1600" dirty="0" err="1" smtClean="0">
                <a:latin typeface="Times New Roman" charset="0"/>
                <a:cs typeface="Times New Roman" charset="0"/>
              </a:rPr>
              <a:t>TimbeRock</a:t>
            </a:r>
            <a:r>
              <a:rPr lang="en-US" sz="1600" dirty="0" smtClean="0">
                <a:latin typeface="Times New Roman" charset="0"/>
                <a:cs typeface="Times New Roman" charset="0"/>
              </a:rPr>
              <a:t> (Frederick – Chargers, Solar)</a:t>
            </a:r>
          </a:p>
          <a:p>
            <a:pPr lvl="2">
              <a:defRPr/>
            </a:pPr>
            <a:r>
              <a:rPr lang="en-US" sz="1600" dirty="0" smtClean="0">
                <a:latin typeface="Times New Roman" charset="0"/>
                <a:cs typeface="Times New Roman" charset="0"/>
              </a:rPr>
              <a:t>Clinton Electric (Fast Chargers and installation)</a:t>
            </a:r>
          </a:p>
          <a:p>
            <a:pPr lvl="2">
              <a:defRPr/>
            </a:pPr>
            <a:r>
              <a:rPr lang="en-US" sz="1600" dirty="0" smtClean="0">
                <a:latin typeface="Times New Roman" charset="0"/>
                <a:cs typeface="Times New Roman" charset="0"/>
              </a:rPr>
              <a:t>Numerous other opportunities</a:t>
            </a:r>
          </a:p>
          <a:p>
            <a:pPr>
              <a:buNone/>
              <a:defRPr/>
            </a:pPr>
            <a:r>
              <a:rPr lang="en-US" sz="1600" dirty="0" smtClean="0">
                <a:latin typeface="Times New Roman" charset="0"/>
                <a:cs typeface="Times New Roman" charset="0"/>
              </a:rPr>
              <a:t>	</a:t>
            </a:r>
            <a:r>
              <a:rPr lang="en-US" sz="1200" dirty="0" smtClean="0">
                <a:latin typeface="Times New Roman" charset="0"/>
                <a:cs typeface="Times New Roman" charset="0"/>
              </a:rPr>
              <a:t>For </a:t>
            </a:r>
            <a:r>
              <a:rPr lang="en-US" sz="1200" dirty="0" smtClean="0">
                <a:latin typeface="Times New Roman" charset="0"/>
                <a:cs typeface="Times New Roman" charset="0"/>
              </a:rPr>
              <a:t>more information see </a:t>
            </a:r>
            <a:r>
              <a:rPr lang="en-US" sz="1200" dirty="0" smtClean="0">
                <a:latin typeface="Times New Roman" charset="0"/>
                <a:cs typeface="Times New Roman" charset="0"/>
                <a:hlinkClick r:id="rId2"/>
              </a:rPr>
              <a:t>http://www.mde.state.md.us/programs/Marylander/Pages/mccc.aspx</a:t>
            </a:r>
            <a:endParaRPr lang="en-US" sz="1200" dirty="0" smtClean="0">
              <a:latin typeface="Times New Roman" charset="0"/>
              <a:cs typeface="Times New Roman" charset="0"/>
            </a:endParaRPr>
          </a:p>
          <a:p>
            <a:pPr lvl="1" eaLnBrk="1" hangingPunct="1"/>
            <a:endParaRPr lang="en-US" sz="1600" dirty="0" smtClean="0">
              <a:latin typeface="Times New Roman" pitchFamily="18" charset="0"/>
              <a:cs typeface="Times New Roman" pitchFamily="18" charset="0"/>
            </a:endParaRPr>
          </a:p>
        </p:txBody>
      </p:sp>
      <p:pic>
        <p:nvPicPr>
          <p:cNvPr id="4" name="Picture 8" descr="ANd9GcQEdmaxFViaEETfVgG7hoQg5exnY-HislXKtBDpxhWEQyL1T-iakg"/>
          <p:cNvPicPr>
            <a:picLocks noChangeAspect="1" noChangeArrowheads="1"/>
          </p:cNvPicPr>
          <p:nvPr/>
        </p:nvPicPr>
        <p:blipFill>
          <a:blip r:embed="rId3" cstate="print"/>
          <a:srcRect/>
          <a:stretch>
            <a:fillRect/>
          </a:stretch>
        </p:blipFill>
        <p:spPr bwMode="auto">
          <a:xfrm>
            <a:off x="6934200" y="1600200"/>
            <a:ext cx="1744663" cy="2010889"/>
          </a:xfrm>
          <a:prstGeom prst="rect">
            <a:avLst/>
          </a:prstGeom>
          <a:noFill/>
          <a:ln w="38100">
            <a:solidFill>
              <a:srgbClr val="333399"/>
            </a:solidFill>
            <a:miter lim="800000"/>
            <a:headEnd/>
            <a:tailEnd/>
          </a:ln>
        </p:spPr>
      </p:pic>
      <p:pic>
        <p:nvPicPr>
          <p:cNvPr id="5" name="Picture 7" descr="sunset5">
            <a:hlinkClick r:id="rId4"/>
          </p:cNvPr>
          <p:cNvPicPr>
            <a:picLocks noChangeAspect="1" noChangeArrowheads="1"/>
          </p:cNvPicPr>
          <p:nvPr/>
        </p:nvPicPr>
        <p:blipFill>
          <a:blip r:embed="rId5" cstate="print"/>
          <a:srcRect/>
          <a:stretch>
            <a:fillRect/>
          </a:stretch>
        </p:blipFill>
        <p:spPr bwMode="auto">
          <a:xfrm>
            <a:off x="6705600" y="4038600"/>
            <a:ext cx="2209800" cy="1483431"/>
          </a:xfrm>
          <a:prstGeom prst="rect">
            <a:avLst/>
          </a:prstGeom>
          <a:noFill/>
          <a:ln w="38100">
            <a:solidFill>
              <a:srgbClr val="FFFF00"/>
            </a:solidFill>
            <a:miter lim="800000"/>
            <a:headEnd/>
            <a:tailEnd/>
          </a:ln>
        </p:spPr>
      </p:pic>
      <p:sp>
        <p:nvSpPr>
          <p:cNvPr id="7" name="TextBox 6"/>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17</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685800"/>
          </a:xfrm>
        </p:spPr>
        <p:txBody>
          <a:bodyPr/>
          <a:lstStyle/>
          <a:p>
            <a:pPr algn="ctr" eaLnBrk="1" hangingPunct="1"/>
            <a:r>
              <a:rPr lang="en-US" sz="4000" dirty="0" smtClean="0">
                <a:latin typeface="Times New Roman" pitchFamily="18" charset="0"/>
                <a:cs typeface="Times New Roman" pitchFamily="18" charset="0"/>
              </a:rPr>
              <a:t>More Detail - Clean Cars - Reductions</a:t>
            </a:r>
          </a:p>
        </p:txBody>
      </p:sp>
      <p:sp>
        <p:nvSpPr>
          <p:cNvPr id="13315" name="Content Placeholder 2"/>
          <p:cNvSpPr>
            <a:spLocks noGrp="1"/>
          </p:cNvSpPr>
          <p:nvPr>
            <p:ph idx="1"/>
          </p:nvPr>
        </p:nvSpPr>
        <p:spPr>
          <a:xfrm>
            <a:off x="381000" y="1066800"/>
            <a:ext cx="5867400" cy="5638800"/>
          </a:xfrm>
        </p:spPr>
        <p:txBody>
          <a:bodyPr/>
          <a:lstStyle/>
          <a:p>
            <a:pPr eaLnBrk="1" hangingPunct="1">
              <a:defRPr/>
            </a:pPr>
            <a:r>
              <a:rPr lang="en-US" sz="2000" dirty="0" smtClean="0">
                <a:latin typeface="Times New Roman" charset="0"/>
                <a:cs typeface="Times New Roman" charset="0"/>
              </a:rPr>
              <a:t>Reductions as calculated in 2012:</a:t>
            </a:r>
          </a:p>
          <a:p>
            <a:pPr lvl="1" eaLnBrk="1" hangingPunct="1">
              <a:defRPr/>
            </a:pPr>
            <a:r>
              <a:rPr lang="en-US" sz="2000" dirty="0" smtClean="0">
                <a:latin typeface="Times New Roman" charset="0"/>
                <a:cs typeface="Times New Roman" charset="0"/>
              </a:rPr>
              <a:t>2020 Reductions as Initially Designed: 4.33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lvl="1" eaLnBrk="1" hangingPunct="1">
              <a:defRPr/>
            </a:pPr>
            <a:r>
              <a:rPr lang="en-US" sz="2000" dirty="0" smtClean="0">
                <a:latin typeface="Times New Roman" charset="0"/>
                <a:cs typeface="Times New Roman" charset="0"/>
              </a:rPr>
              <a:t>2020 Reductions with Enhancements: 4.33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 </a:t>
            </a:r>
          </a:p>
          <a:p>
            <a:pPr eaLnBrk="1" hangingPunct="1">
              <a:defRPr/>
            </a:pPr>
            <a:r>
              <a:rPr lang="en-US" sz="2000" dirty="0" smtClean="0">
                <a:latin typeface="Times New Roman" charset="0"/>
                <a:cs typeface="Times New Roman" charset="0"/>
              </a:rPr>
              <a:t>Reductions as calculated in 2015 – Do you have an estimate of where things are in 2015?</a:t>
            </a:r>
          </a:p>
          <a:p>
            <a:pPr lvl="1" eaLnBrk="1" hangingPunct="1">
              <a:defRPr/>
            </a:pPr>
            <a:r>
              <a:rPr lang="en-US" sz="2000" dirty="0" smtClean="0">
                <a:latin typeface="Times New Roman" charset="0"/>
                <a:cs typeface="Times New Roman" charset="0"/>
              </a:rPr>
              <a:t>Reductions as Initially Designed: 2.80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lvl="1" eaLnBrk="1" hangingPunct="1">
              <a:defRPr/>
            </a:pPr>
            <a:r>
              <a:rPr lang="en-US" sz="2000" dirty="0" smtClean="0">
                <a:latin typeface="Times New Roman" charset="0"/>
                <a:cs typeface="Times New Roman" charset="0"/>
              </a:rPr>
              <a:t>Reductions with Enhancements: 2.80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eaLnBrk="1" hangingPunct="1">
              <a:defRPr/>
            </a:pPr>
            <a:r>
              <a:rPr lang="en-US" sz="2000" dirty="0" smtClean="0">
                <a:solidFill>
                  <a:schemeClr val="accent6"/>
                </a:solidFill>
                <a:latin typeface="Times New Roman" charset="0"/>
                <a:cs typeface="Times New Roman" charset="0"/>
              </a:rPr>
              <a:t>MOVES Model </a:t>
            </a:r>
            <a:r>
              <a:rPr lang="en-US" sz="2000" dirty="0" smtClean="0">
                <a:latin typeface="Times New Roman" charset="0"/>
                <a:cs typeface="Times New Roman" charset="0"/>
              </a:rPr>
              <a:t>Data needs and/or gaps to do 2015 calculations</a:t>
            </a:r>
          </a:p>
          <a:p>
            <a:pPr lvl="1" eaLnBrk="1" hangingPunct="1">
              <a:defRPr/>
            </a:pPr>
            <a:r>
              <a:rPr lang="en-US" sz="2000" dirty="0" smtClean="0">
                <a:latin typeface="Times New Roman" charset="0"/>
                <a:cs typeface="Times New Roman" charset="0"/>
              </a:rPr>
              <a:t>What other data is available that would be useful?</a:t>
            </a:r>
          </a:p>
          <a:p>
            <a:pPr lvl="1" eaLnBrk="1" hangingPunct="1">
              <a:defRPr/>
            </a:pPr>
            <a:r>
              <a:rPr lang="en-US" sz="2000" dirty="0" smtClean="0">
                <a:latin typeface="Times New Roman" charset="0"/>
                <a:cs typeface="Times New Roman" charset="0"/>
              </a:rPr>
              <a:t>Is another methodology possible?</a:t>
            </a:r>
          </a:p>
        </p:txBody>
      </p:sp>
      <p:pic>
        <p:nvPicPr>
          <p:cNvPr id="4" name="Picture 8" descr="ANd9GcQEdmaxFViaEETfVgG7hoQg5exnY-HislXKtBDpxhWEQyL1T-iakg"/>
          <p:cNvPicPr>
            <a:picLocks noChangeAspect="1" noChangeArrowheads="1"/>
          </p:cNvPicPr>
          <p:nvPr/>
        </p:nvPicPr>
        <p:blipFill>
          <a:blip r:embed="rId2" cstate="print"/>
          <a:srcRect/>
          <a:stretch>
            <a:fillRect/>
          </a:stretch>
        </p:blipFill>
        <p:spPr bwMode="auto">
          <a:xfrm>
            <a:off x="6553200" y="1371600"/>
            <a:ext cx="2049463" cy="2362200"/>
          </a:xfrm>
          <a:prstGeom prst="rect">
            <a:avLst/>
          </a:prstGeom>
          <a:noFill/>
          <a:ln w="38100">
            <a:solidFill>
              <a:srgbClr val="333399"/>
            </a:solidFill>
            <a:miter lim="800000"/>
            <a:headEnd/>
            <a:tailEnd/>
          </a:ln>
        </p:spPr>
      </p:pic>
      <p:pic>
        <p:nvPicPr>
          <p:cNvPr id="5" name="Picture 7" descr="sunset5">
            <a:hlinkClick r:id="rId3"/>
          </p:cNvPr>
          <p:cNvPicPr>
            <a:picLocks noChangeAspect="1" noChangeArrowheads="1"/>
          </p:cNvPicPr>
          <p:nvPr/>
        </p:nvPicPr>
        <p:blipFill>
          <a:blip r:embed="rId4" cstate="print"/>
          <a:srcRect/>
          <a:stretch>
            <a:fillRect/>
          </a:stretch>
        </p:blipFill>
        <p:spPr bwMode="auto">
          <a:xfrm>
            <a:off x="6400800" y="4038600"/>
            <a:ext cx="2514600" cy="1688042"/>
          </a:xfrm>
          <a:prstGeom prst="rect">
            <a:avLst/>
          </a:prstGeom>
          <a:noFill/>
          <a:ln w="38100">
            <a:solidFill>
              <a:srgbClr val="FFFF00"/>
            </a:solidFill>
            <a:miter lim="800000"/>
            <a:headEnd/>
            <a:tailEnd/>
          </a:ln>
        </p:spPr>
      </p:pic>
      <p:sp>
        <p:nvSpPr>
          <p:cNvPr id="6" name="TextBox 5"/>
          <p:cNvSpPr txBox="1"/>
          <p:nvPr/>
        </p:nvSpPr>
        <p:spPr>
          <a:xfrm>
            <a:off x="152400" y="6480179"/>
            <a:ext cx="533400" cy="301621"/>
          </a:xfrm>
          <a:prstGeom prst="rect">
            <a:avLst/>
          </a:prstGeom>
          <a:noFill/>
        </p:spPr>
        <p:txBody>
          <a:bodyPr wrap="square" rtlCol="0">
            <a:spAutoFit/>
          </a:bodyPr>
          <a:lstStyle/>
          <a:p>
            <a:r>
              <a:rPr lang="en-US" sz="1600" dirty="0" smtClean="0">
                <a:solidFill>
                  <a:schemeClr val="accent2"/>
                </a:solidFill>
              </a:rPr>
              <a:t>18</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685800"/>
          </a:xfrm>
        </p:spPr>
        <p:txBody>
          <a:bodyPr/>
          <a:lstStyle/>
          <a:p>
            <a:pPr algn="ctr" eaLnBrk="1" hangingPunct="1"/>
            <a:r>
              <a:rPr lang="en-US" sz="4000" dirty="0" smtClean="0">
                <a:latin typeface="Times New Roman" pitchFamily="18" charset="0"/>
                <a:cs typeface="Times New Roman" pitchFamily="18" charset="0"/>
              </a:rPr>
              <a:t>More Detail - Clean Cars – The Future</a:t>
            </a:r>
          </a:p>
        </p:txBody>
      </p:sp>
      <p:sp>
        <p:nvSpPr>
          <p:cNvPr id="13315" name="Content Placeholder 2"/>
          <p:cNvSpPr>
            <a:spLocks noGrp="1"/>
          </p:cNvSpPr>
          <p:nvPr>
            <p:ph idx="1"/>
          </p:nvPr>
        </p:nvSpPr>
        <p:spPr>
          <a:xfrm>
            <a:off x="457200" y="1143000"/>
            <a:ext cx="5334000" cy="5638800"/>
          </a:xfrm>
        </p:spPr>
        <p:txBody>
          <a:bodyPr/>
          <a:lstStyle/>
          <a:p>
            <a:pPr marL="342900" lvl="1" indent="-342900" eaLnBrk="1" hangingPunct="1">
              <a:spcBef>
                <a:spcPct val="60000"/>
              </a:spcBef>
              <a:buFontTx/>
              <a:buChar char="•"/>
              <a:defRPr/>
            </a:pPr>
            <a:r>
              <a:rPr lang="en-US" sz="2000" dirty="0" smtClean="0">
                <a:latin typeface="Times New Roman" charset="0"/>
                <a:cs typeface="Times New Roman" charset="0"/>
              </a:rPr>
              <a:t>This program has been implemented through regulations adopted by MDE into COMAR 26.11.34</a:t>
            </a:r>
          </a:p>
          <a:p>
            <a:pPr marL="742950" lvl="2" indent="-342900" eaLnBrk="1" hangingPunct="1">
              <a:spcBef>
                <a:spcPct val="60000"/>
              </a:spcBef>
              <a:defRPr/>
            </a:pPr>
            <a:r>
              <a:rPr lang="en-US" sz="2000" dirty="0" smtClean="0">
                <a:latin typeface="Times New Roman" charset="0"/>
                <a:cs typeface="Times New Roman" charset="0"/>
              </a:rPr>
              <a:t>The 2013 update incorporated LEV III emission standards for 2015-2025 cars</a:t>
            </a:r>
          </a:p>
          <a:p>
            <a:pPr marL="342900" lvl="1" indent="-342900" eaLnBrk="1" hangingPunct="1">
              <a:spcBef>
                <a:spcPct val="60000"/>
              </a:spcBef>
              <a:buFontTx/>
              <a:buChar char="•"/>
              <a:defRPr/>
            </a:pPr>
            <a:r>
              <a:rPr lang="en-US" sz="2000" dirty="0" smtClean="0">
                <a:latin typeface="Times New Roman" charset="0"/>
                <a:cs typeface="Times New Roman" charset="0"/>
              </a:rPr>
              <a:t>Vehicle registration data shows that 673,626 new “clean cars” have been purchased in Maryland since 2011</a:t>
            </a:r>
          </a:p>
          <a:p>
            <a:pPr eaLnBrk="1" hangingPunct="1">
              <a:defRPr/>
            </a:pPr>
            <a:r>
              <a:rPr lang="en-US" sz="2000" dirty="0" smtClean="0">
                <a:latin typeface="Times New Roman" charset="0"/>
                <a:cs typeface="Times New Roman" charset="0"/>
              </a:rPr>
              <a:t>Ongoing fleet turnover, market forces linked to fuel economy, efforts on the ZEV component of the program and initiatives on electric vehicle infrastructure will allow this program to generate significant additional emission reduction benefits in the 2030 to 2050 timeframe.</a:t>
            </a:r>
          </a:p>
        </p:txBody>
      </p:sp>
      <p:pic>
        <p:nvPicPr>
          <p:cNvPr id="4" name="Picture 5" descr="ANd9GcR07OcNC6VWRMphNXXnPJucQYQ3z7j247yCnYy3gs0ovpeUjHWULQ"/>
          <p:cNvPicPr>
            <a:picLocks noChangeAspect="1" noChangeArrowheads="1"/>
          </p:cNvPicPr>
          <p:nvPr/>
        </p:nvPicPr>
        <p:blipFill>
          <a:blip r:embed="rId2" cstate="print"/>
          <a:srcRect/>
          <a:stretch>
            <a:fillRect/>
          </a:stretch>
        </p:blipFill>
        <p:spPr bwMode="auto">
          <a:xfrm>
            <a:off x="6324600" y="3581400"/>
            <a:ext cx="2438400" cy="1801813"/>
          </a:xfrm>
          <a:prstGeom prst="rect">
            <a:avLst/>
          </a:prstGeom>
          <a:noFill/>
          <a:ln w="38100">
            <a:solidFill>
              <a:srgbClr val="FFFF00"/>
            </a:solidFill>
            <a:miter lim="800000"/>
            <a:headEnd/>
            <a:tailEnd/>
          </a:ln>
        </p:spPr>
      </p:pic>
      <p:pic>
        <p:nvPicPr>
          <p:cNvPr id="5" name="Picture 6" descr="ANd9GcRx_JYBKYv_LRCcdQJtYADbT-PM_DXKAP6M3VCj6r2i1hg5wWgsVEH-d8gM0A"/>
          <p:cNvPicPr>
            <a:picLocks noChangeAspect="1" noChangeArrowheads="1"/>
          </p:cNvPicPr>
          <p:nvPr/>
        </p:nvPicPr>
        <p:blipFill>
          <a:blip r:embed="rId3" cstate="print"/>
          <a:srcRect/>
          <a:stretch>
            <a:fillRect/>
          </a:stretch>
        </p:blipFill>
        <p:spPr bwMode="auto">
          <a:xfrm>
            <a:off x="6134100" y="1514475"/>
            <a:ext cx="2705100" cy="1685925"/>
          </a:xfrm>
          <a:prstGeom prst="rect">
            <a:avLst/>
          </a:prstGeom>
          <a:noFill/>
          <a:ln w="38100">
            <a:solidFill>
              <a:srgbClr val="FFFF00"/>
            </a:solidFill>
            <a:miter lim="800000"/>
            <a:headEnd/>
            <a:tailEnd/>
          </a:ln>
        </p:spPr>
      </p:pic>
      <p:sp>
        <p:nvSpPr>
          <p:cNvPr id="6" name="TextBox 5"/>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19</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88900"/>
            <a:ext cx="7940675" cy="825500"/>
          </a:xfrm>
        </p:spPr>
        <p:txBody>
          <a:bodyPr/>
          <a:lstStyle/>
          <a:p>
            <a:pPr algn="ctr" eaLnBrk="1" hangingPunct="1"/>
            <a:r>
              <a:rPr lang="en-US" sz="4800" dirty="0" smtClean="0">
                <a:latin typeface="Times New Roman" pitchFamily="18" charset="0"/>
                <a:cs typeface="Times New Roman" pitchFamily="18" charset="0"/>
              </a:rPr>
              <a:t>Overview</a:t>
            </a:r>
          </a:p>
        </p:txBody>
      </p:sp>
      <p:sp>
        <p:nvSpPr>
          <p:cNvPr id="4099" name="Rectangle 3"/>
          <p:cNvSpPr>
            <a:spLocks noGrp="1" noChangeArrowheads="1"/>
          </p:cNvSpPr>
          <p:nvPr>
            <p:ph type="body" sz="half" idx="1"/>
          </p:nvPr>
        </p:nvSpPr>
        <p:spPr>
          <a:xfrm>
            <a:off x="4572000" y="1066800"/>
            <a:ext cx="4030663" cy="4572000"/>
          </a:xfrm>
        </p:spPr>
        <p:txBody>
          <a:bodyPr/>
          <a:lstStyle/>
          <a:p>
            <a:pPr eaLnBrk="1" hangingPunct="1"/>
            <a:r>
              <a:rPr lang="en-US" sz="2600" dirty="0" smtClean="0">
                <a:latin typeface="Times New Roman" pitchFamily="18" charset="0"/>
                <a:cs typeface="Times New Roman" pitchFamily="18" charset="0"/>
              </a:rPr>
              <a:t>Snapshot of all Programs Assigned to MDE</a:t>
            </a:r>
          </a:p>
          <a:p>
            <a:pPr eaLnBrk="1" hangingPunct="1"/>
            <a:r>
              <a:rPr lang="en-US" sz="2600" dirty="0" smtClean="0">
                <a:latin typeface="Times New Roman" pitchFamily="18" charset="0"/>
                <a:cs typeface="Times New Roman" pitchFamily="18" charset="0"/>
              </a:rPr>
              <a:t>More Detail on Top  Programs</a:t>
            </a:r>
          </a:p>
          <a:p>
            <a:pPr lvl="1" eaLnBrk="1" hangingPunct="1"/>
            <a:r>
              <a:rPr lang="en-US" sz="2200" dirty="0" smtClean="0">
                <a:latin typeface="Times New Roman" pitchFamily="18" charset="0"/>
                <a:cs typeface="Times New Roman" pitchFamily="18" charset="0"/>
              </a:rPr>
              <a:t>3 for MDE</a:t>
            </a:r>
          </a:p>
          <a:p>
            <a:pPr eaLnBrk="1" hangingPunct="1"/>
            <a:r>
              <a:rPr lang="en-US" sz="2600" dirty="0" smtClean="0">
                <a:latin typeface="Times New Roman" pitchFamily="18" charset="0"/>
                <a:cs typeface="Times New Roman" pitchFamily="18" charset="0"/>
              </a:rPr>
              <a:t>Program Enhancements</a:t>
            </a:r>
          </a:p>
          <a:p>
            <a:pPr lvl="1" eaLnBrk="1" hangingPunct="1"/>
            <a:r>
              <a:rPr lang="en-US" sz="2200" dirty="0" smtClean="0">
                <a:latin typeface="Times New Roman" pitchFamily="18" charset="0"/>
                <a:cs typeface="Times New Roman" pitchFamily="18" charset="0"/>
              </a:rPr>
              <a:t>Short-Term (2020)</a:t>
            </a:r>
          </a:p>
          <a:p>
            <a:pPr lvl="1" eaLnBrk="1" hangingPunct="1"/>
            <a:r>
              <a:rPr lang="en-US" sz="2200" dirty="0" smtClean="0">
                <a:latin typeface="Times New Roman" pitchFamily="18" charset="0"/>
                <a:cs typeface="Times New Roman" pitchFamily="18" charset="0"/>
              </a:rPr>
              <a:t>Long-Term (2030 to 2050)</a:t>
            </a:r>
          </a:p>
          <a:p>
            <a:pPr eaLnBrk="1" hangingPunct="1"/>
            <a:r>
              <a:rPr lang="en-US" sz="2600" dirty="0" smtClean="0">
                <a:latin typeface="Times New Roman" pitchFamily="18" charset="0"/>
                <a:cs typeface="Times New Roman" pitchFamily="18" charset="0"/>
              </a:rPr>
              <a:t>Key Issues</a:t>
            </a:r>
          </a:p>
          <a:p>
            <a:pPr eaLnBrk="1" hangingPunct="1"/>
            <a:r>
              <a:rPr lang="en-US" sz="2600" dirty="0" smtClean="0">
                <a:latin typeface="Times New Roman" pitchFamily="18" charset="0"/>
                <a:cs typeface="Times New Roman" pitchFamily="18" charset="0"/>
              </a:rPr>
              <a:t>Working Group Discussion</a:t>
            </a:r>
          </a:p>
        </p:txBody>
      </p:sp>
      <p:sp>
        <p:nvSpPr>
          <p:cNvPr id="4100" name="Rectangle 5"/>
          <p:cNvSpPr>
            <a:spLocks noChangeArrowheads="1"/>
          </p:cNvSpPr>
          <p:nvPr/>
        </p:nvSpPr>
        <p:spPr bwMode="auto">
          <a:xfrm>
            <a:off x="1738313" y="1371600"/>
            <a:ext cx="9144000" cy="0"/>
          </a:xfrm>
          <a:prstGeom prst="rect">
            <a:avLst/>
          </a:prstGeom>
          <a:noFill/>
          <a:ln w="9525">
            <a:noFill/>
            <a:miter lim="800000"/>
            <a:headEnd/>
            <a:tailEnd/>
          </a:ln>
        </p:spPr>
        <p:txBody>
          <a:bodyPr>
            <a:spAutoFit/>
          </a:bodyPr>
          <a:lstStyle/>
          <a:p>
            <a:endParaRPr lang="en-US"/>
          </a:p>
        </p:txBody>
      </p:sp>
      <p:pic>
        <p:nvPicPr>
          <p:cNvPr id="4101" name="Picture 19" descr="earthimage"/>
          <p:cNvPicPr>
            <a:picLocks noGrp="1" noChangeAspect="1" noChangeArrowheads="1"/>
          </p:cNvPicPr>
          <p:nvPr>
            <p:ph sz="half" idx="2"/>
          </p:nvPr>
        </p:nvPicPr>
        <p:blipFill>
          <a:blip r:embed="rId2" cstate="print"/>
          <a:srcRect/>
          <a:stretch>
            <a:fillRect/>
          </a:stretch>
        </p:blipFill>
        <p:spPr>
          <a:xfrm>
            <a:off x="762000" y="1143000"/>
            <a:ext cx="3173413" cy="2790138"/>
          </a:xfrm>
        </p:spPr>
      </p:pic>
      <p:pic>
        <p:nvPicPr>
          <p:cNvPr id="6" name="Picture 4" descr="APSPlantZoom.JPG (36738 bytes)"/>
          <p:cNvPicPr>
            <a:picLocks noChangeAspect="1" noChangeArrowheads="1"/>
          </p:cNvPicPr>
          <p:nvPr/>
        </p:nvPicPr>
        <p:blipFill>
          <a:blip r:embed="rId3" cstate="print"/>
          <a:srcRect/>
          <a:stretch>
            <a:fillRect/>
          </a:stretch>
        </p:blipFill>
        <p:spPr bwMode="auto">
          <a:xfrm>
            <a:off x="1066800" y="4114800"/>
            <a:ext cx="2745879" cy="1828801"/>
          </a:xfrm>
          <a:prstGeom prst="rect">
            <a:avLst/>
          </a:prstGeom>
          <a:noFill/>
          <a:ln w="38100">
            <a:solidFill>
              <a:srgbClr val="FF0000"/>
            </a:solidFill>
            <a:miter lim="800000"/>
            <a:headEnd/>
            <a:tailEnd/>
          </a:ln>
        </p:spPr>
      </p:pic>
      <p:sp>
        <p:nvSpPr>
          <p:cNvPr id="8" name="TextBox 7"/>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2</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152400"/>
            <a:ext cx="7543800" cy="685800"/>
          </a:xfrm>
        </p:spPr>
        <p:txBody>
          <a:bodyPr/>
          <a:lstStyle/>
          <a:p>
            <a:pPr algn="ctr" eaLnBrk="1" hangingPunct="1"/>
            <a:r>
              <a:rPr lang="en-US" sz="4000" dirty="0" smtClean="0">
                <a:latin typeface="Times New Roman" pitchFamily="18" charset="0"/>
                <a:cs typeface="Times New Roman" pitchFamily="18" charset="0"/>
              </a:rPr>
              <a:t>More Details – Zero Waste</a:t>
            </a:r>
          </a:p>
        </p:txBody>
      </p:sp>
      <p:sp>
        <p:nvSpPr>
          <p:cNvPr id="15363" name="Content Placeholder 2"/>
          <p:cNvSpPr>
            <a:spLocks noGrp="1"/>
          </p:cNvSpPr>
          <p:nvPr>
            <p:ph idx="1"/>
          </p:nvPr>
        </p:nvSpPr>
        <p:spPr>
          <a:xfrm>
            <a:off x="381000" y="914400"/>
            <a:ext cx="8229600" cy="5715000"/>
          </a:xfrm>
        </p:spPr>
        <p:txBody>
          <a:bodyPr/>
          <a:lstStyle/>
          <a:p>
            <a:pPr eaLnBrk="1" hangingPunct="1">
              <a:defRPr/>
            </a:pPr>
            <a:r>
              <a:rPr lang="en-US" sz="2000" dirty="0" smtClean="0">
                <a:latin typeface="Times New Roman" pitchFamily="18" charset="0"/>
                <a:cs typeface="Times New Roman" pitchFamily="18" charset="0"/>
              </a:rPr>
              <a:t>Zero waste is a concept that calls for the near-elimination of solid waste sent to landfills or incinerators for disposal. Instead, the vast majority of Maryland’s solid waste will be reused, recycled, composted, or prevented through source reduction.</a:t>
            </a:r>
          </a:p>
          <a:p>
            <a:pPr lvl="1" eaLnBrk="1" hangingPunct="1">
              <a:defRPr/>
            </a:pPr>
            <a:r>
              <a:rPr lang="en-US" sz="1800" dirty="0" smtClean="0">
                <a:latin typeface="Times New Roman" pitchFamily="18" charset="0"/>
                <a:cs typeface="Times New Roman" pitchFamily="18" charset="0"/>
              </a:rPr>
              <a:t>MDE has begun implementing about 60 different initiatives that would increase recycling and source reduction to varying degrees. </a:t>
            </a:r>
          </a:p>
          <a:p>
            <a:pPr lvl="1" eaLnBrk="1" hangingPunct="1">
              <a:defRPr/>
            </a:pPr>
            <a:r>
              <a:rPr lang="en-US" sz="1800" dirty="0" smtClean="0">
                <a:latin typeface="Times New Roman" pitchFamily="18" charset="0"/>
                <a:cs typeface="Times New Roman" pitchFamily="18" charset="0"/>
              </a:rPr>
              <a:t>Planned actions include: enhanced waste management reporting; new source reduction requirements; augmented composting, recycling and reuse guidance and mandates; clean energy recovery incentives; expanded materials and process bans; numerous government lead-by-example initiatives; and market and job creation inducements.</a:t>
            </a:r>
          </a:p>
          <a:p>
            <a:pPr lvl="1" eaLnBrk="1" hangingPunct="1">
              <a:defRPr/>
            </a:pPr>
            <a:endParaRPr lang="en-US" sz="2000" dirty="0" smtClean="0">
              <a:latin typeface="Times New Roman" pitchFamily="18" charset="0"/>
              <a:cs typeface="Times New Roman" pitchFamily="18" charset="0"/>
            </a:endParaRPr>
          </a:p>
        </p:txBody>
      </p:sp>
      <p:pic>
        <p:nvPicPr>
          <p:cNvPr id="4" name="Picture 3" descr="p1517541432-3"/>
          <p:cNvPicPr>
            <a:picLocks noChangeAspect="1" noChangeArrowheads="1"/>
          </p:cNvPicPr>
          <p:nvPr/>
        </p:nvPicPr>
        <p:blipFill>
          <a:blip r:embed="rId2" cstate="print"/>
          <a:srcRect/>
          <a:stretch>
            <a:fillRect/>
          </a:stretch>
        </p:blipFill>
        <p:spPr bwMode="auto">
          <a:xfrm>
            <a:off x="1538071" y="4876800"/>
            <a:ext cx="5929529" cy="1066800"/>
          </a:xfrm>
          <a:prstGeom prst="rect">
            <a:avLst/>
          </a:prstGeom>
          <a:noFill/>
          <a:ln w="38100">
            <a:solidFill>
              <a:srgbClr val="00008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20</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52400" y="990600"/>
            <a:ext cx="6400800" cy="5715000"/>
          </a:xfrm>
        </p:spPr>
        <p:txBody>
          <a:bodyPr/>
          <a:lstStyle/>
          <a:p>
            <a:pPr>
              <a:defRPr/>
            </a:pPr>
            <a:r>
              <a:rPr lang="en-US" sz="2000" dirty="0" smtClean="0">
                <a:latin typeface="Times New Roman" charset="0"/>
                <a:cs typeface="Times New Roman" charset="0"/>
              </a:rPr>
              <a:t>Towson University’s RESI analyzed the Zero Waste program to look at jobs and the economy.</a:t>
            </a:r>
          </a:p>
          <a:p>
            <a:pPr>
              <a:defRPr/>
            </a:pPr>
            <a:r>
              <a:rPr lang="en-US" sz="2000" dirty="0" smtClean="0">
                <a:latin typeface="Times New Roman" charset="0"/>
                <a:cs typeface="Times New Roman" charset="0"/>
              </a:rPr>
              <a:t>Current analyses project that the Zero Waste program would result in an estimated net economic benefit of  $10 million and support a total of 4 jobs.</a:t>
            </a:r>
          </a:p>
          <a:p>
            <a:pPr>
              <a:defRPr/>
            </a:pPr>
            <a:r>
              <a:rPr lang="en-US" sz="2000" dirty="0" smtClean="0">
                <a:latin typeface="Times New Roman" charset="0"/>
                <a:cs typeface="Times New Roman" charset="0"/>
              </a:rPr>
              <a:t>Zero Waste provides many opportunities for enhancement of state and local economic development activities and new green jobs.  Examples include:</a:t>
            </a:r>
          </a:p>
          <a:p>
            <a:pPr lvl="1">
              <a:defRPr/>
            </a:pPr>
            <a:r>
              <a:rPr lang="en-US" sz="1800" dirty="0" smtClean="0">
                <a:latin typeface="Times New Roman" charset="0"/>
                <a:cs typeface="Times New Roman" charset="0"/>
              </a:rPr>
              <a:t>Processing of recyclables</a:t>
            </a:r>
          </a:p>
          <a:p>
            <a:pPr lvl="1">
              <a:defRPr/>
            </a:pPr>
            <a:r>
              <a:rPr lang="en-US" sz="1800" dirty="0" smtClean="0">
                <a:latin typeface="Times New Roman" charset="0"/>
                <a:cs typeface="Times New Roman" charset="0"/>
              </a:rPr>
              <a:t>Processing of organics</a:t>
            </a:r>
          </a:p>
          <a:p>
            <a:pPr lvl="1">
              <a:defRPr/>
            </a:pPr>
            <a:r>
              <a:rPr lang="en-US" sz="1800" dirty="0" smtClean="0">
                <a:latin typeface="Times New Roman" charset="0"/>
                <a:cs typeface="Times New Roman" charset="0"/>
              </a:rPr>
              <a:t>Manufacturing paper, iron and steel using recycled materials</a:t>
            </a:r>
          </a:p>
          <a:p>
            <a:pPr lvl="1">
              <a:defRPr/>
            </a:pPr>
            <a:r>
              <a:rPr lang="en-US" sz="1800" dirty="0" smtClean="0">
                <a:latin typeface="Times New Roman" charset="0"/>
                <a:cs typeface="Times New Roman" charset="0"/>
              </a:rPr>
              <a:t>Manufacturing plastics using recycled materials</a:t>
            </a:r>
          </a:p>
          <a:p>
            <a:pPr>
              <a:defRPr/>
            </a:pPr>
            <a:r>
              <a:rPr lang="en-US" sz="2000" dirty="0" smtClean="0">
                <a:latin typeface="Times New Roman" charset="0"/>
                <a:cs typeface="Times New Roman" charset="0"/>
              </a:rPr>
              <a:t>For more information see </a:t>
            </a:r>
            <a:r>
              <a:rPr lang="en-US" sz="2000" dirty="0" smtClean="0">
                <a:latin typeface="Times New Roman" charset="0"/>
                <a:cs typeface="Times New Roman" charset="0"/>
                <a:hlinkClick r:id="rId2"/>
              </a:rPr>
              <a:t>http://www.mde.state.md.us/programs/Marylander/Pages/mccc.aspx</a:t>
            </a:r>
            <a:endParaRPr lang="en-US" sz="2000" dirty="0" smtClean="0">
              <a:latin typeface="Times New Roman" charset="0"/>
              <a:cs typeface="Times New Roman" charset="0"/>
            </a:endParaRPr>
          </a:p>
          <a:p>
            <a:pPr eaLnBrk="1" hangingPunct="1"/>
            <a:endParaRPr lang="en-US" sz="1600" dirty="0" smtClean="0">
              <a:latin typeface="Times New Roman" pitchFamily="18" charset="0"/>
              <a:cs typeface="Times New Roman" pitchFamily="18" charset="0"/>
            </a:endParaRPr>
          </a:p>
        </p:txBody>
      </p:sp>
      <p:sp>
        <p:nvSpPr>
          <p:cNvPr id="4" name="Title 1"/>
          <p:cNvSpPr>
            <a:spLocks noGrp="1"/>
          </p:cNvSpPr>
          <p:nvPr>
            <p:ph type="title"/>
          </p:nvPr>
        </p:nvSpPr>
        <p:spPr>
          <a:xfrm>
            <a:off x="685800" y="228600"/>
            <a:ext cx="8610600" cy="685800"/>
          </a:xfrm>
        </p:spPr>
        <p:txBody>
          <a:bodyPr/>
          <a:lstStyle/>
          <a:p>
            <a:pPr algn="ctr" eaLnBrk="1" hangingPunct="1"/>
            <a:r>
              <a:rPr lang="en-US" sz="2800" dirty="0" smtClean="0">
                <a:latin typeface="Times New Roman" pitchFamily="18" charset="0"/>
                <a:cs typeface="Times New Roman" pitchFamily="18" charset="0"/>
              </a:rPr>
              <a:t>More Details – Zero Waste – Jobs and the Economy</a:t>
            </a:r>
          </a:p>
        </p:txBody>
      </p:sp>
      <p:pic>
        <p:nvPicPr>
          <p:cNvPr id="5" name="Picture 5" descr="250210664_324c4ad56d"/>
          <p:cNvPicPr>
            <a:picLocks noChangeAspect="1" noChangeArrowheads="1"/>
          </p:cNvPicPr>
          <p:nvPr/>
        </p:nvPicPr>
        <p:blipFill>
          <a:blip r:embed="rId3" cstate="print"/>
          <a:srcRect/>
          <a:stretch>
            <a:fillRect/>
          </a:stretch>
        </p:blipFill>
        <p:spPr bwMode="auto">
          <a:xfrm>
            <a:off x="6781800" y="1600200"/>
            <a:ext cx="2133600" cy="1600200"/>
          </a:xfrm>
          <a:prstGeom prst="rect">
            <a:avLst/>
          </a:prstGeom>
          <a:noFill/>
          <a:ln w="38100">
            <a:solidFill>
              <a:srgbClr val="FF0000"/>
            </a:solidFill>
            <a:miter lim="800000"/>
            <a:headEnd/>
            <a:tailEnd/>
          </a:ln>
        </p:spPr>
      </p:pic>
      <p:pic>
        <p:nvPicPr>
          <p:cNvPr id="6" name="Picture 4" descr="12759-bigthumbnail"/>
          <p:cNvPicPr>
            <a:picLocks noChangeAspect="1" noChangeArrowheads="1"/>
          </p:cNvPicPr>
          <p:nvPr/>
        </p:nvPicPr>
        <p:blipFill>
          <a:blip r:embed="rId4" cstate="print"/>
          <a:srcRect/>
          <a:stretch>
            <a:fillRect/>
          </a:stretch>
        </p:blipFill>
        <p:spPr bwMode="auto">
          <a:xfrm>
            <a:off x="6934200" y="3733800"/>
            <a:ext cx="1905000" cy="1430264"/>
          </a:xfrm>
          <a:prstGeom prst="rect">
            <a:avLst/>
          </a:prstGeom>
          <a:noFill/>
          <a:ln w="38100">
            <a:solidFill>
              <a:srgbClr val="FF0000"/>
            </a:solidFill>
            <a:miter lim="800000"/>
            <a:headEnd/>
            <a:tailEnd/>
          </a:ln>
        </p:spPr>
      </p:pic>
      <p:sp>
        <p:nvSpPr>
          <p:cNvPr id="7" name="TextBox 6"/>
          <p:cNvSpPr txBox="1"/>
          <p:nvPr/>
        </p:nvSpPr>
        <p:spPr>
          <a:xfrm>
            <a:off x="152400" y="6480179"/>
            <a:ext cx="533400" cy="301621"/>
          </a:xfrm>
          <a:prstGeom prst="rect">
            <a:avLst/>
          </a:prstGeom>
          <a:noFill/>
        </p:spPr>
        <p:txBody>
          <a:bodyPr wrap="square" rtlCol="0">
            <a:spAutoFit/>
          </a:bodyPr>
          <a:lstStyle/>
          <a:p>
            <a:r>
              <a:rPr lang="en-US" sz="1600" dirty="0" smtClean="0">
                <a:solidFill>
                  <a:schemeClr val="accent2"/>
                </a:solidFill>
              </a:rPr>
              <a:t>21</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28600" y="990600"/>
            <a:ext cx="6400800" cy="5715000"/>
          </a:xfrm>
        </p:spPr>
        <p:txBody>
          <a:bodyPr/>
          <a:lstStyle/>
          <a:p>
            <a:pPr eaLnBrk="1" hangingPunct="1">
              <a:defRPr/>
            </a:pPr>
            <a:r>
              <a:rPr lang="en-US" sz="1900" dirty="0" smtClean="0">
                <a:solidFill>
                  <a:schemeClr val="accent6"/>
                </a:solidFill>
                <a:latin typeface="Times New Roman" pitchFamily="18" charset="0"/>
                <a:cs typeface="Times New Roman" pitchFamily="18" charset="0"/>
              </a:rPr>
              <a:t>Reductions as calculated in 2012:</a:t>
            </a:r>
          </a:p>
          <a:p>
            <a:pPr lvl="1" eaLnBrk="1" hangingPunct="1">
              <a:defRPr/>
            </a:pPr>
            <a:r>
              <a:rPr lang="en-US" sz="1900" dirty="0" smtClean="0">
                <a:solidFill>
                  <a:schemeClr val="accent6"/>
                </a:solidFill>
                <a:latin typeface="Times New Roman" pitchFamily="18" charset="0"/>
                <a:cs typeface="Times New Roman" pitchFamily="18" charset="0"/>
              </a:rPr>
              <a:t>2020 Reductions as Initially Designed: 2.80 MMtCO</a:t>
            </a:r>
            <a:r>
              <a:rPr lang="en-US" sz="1900" baseline="-25000" dirty="0" smtClean="0">
                <a:solidFill>
                  <a:schemeClr val="accent6"/>
                </a:solidFill>
                <a:latin typeface="Times New Roman" pitchFamily="18" charset="0"/>
                <a:cs typeface="Times New Roman" pitchFamily="18" charset="0"/>
              </a:rPr>
              <a:t>2</a:t>
            </a:r>
            <a:r>
              <a:rPr lang="en-US" sz="1900" dirty="0" smtClean="0">
                <a:solidFill>
                  <a:schemeClr val="accent6"/>
                </a:solidFill>
                <a:latin typeface="Times New Roman" pitchFamily="18" charset="0"/>
                <a:cs typeface="Times New Roman" pitchFamily="18" charset="0"/>
              </a:rPr>
              <a:t>e</a:t>
            </a:r>
          </a:p>
          <a:p>
            <a:pPr lvl="1" eaLnBrk="1" hangingPunct="1">
              <a:defRPr/>
            </a:pPr>
            <a:r>
              <a:rPr lang="en-US" sz="1900" dirty="0" smtClean="0">
                <a:solidFill>
                  <a:schemeClr val="accent6"/>
                </a:solidFill>
                <a:latin typeface="Times New Roman" pitchFamily="18" charset="0"/>
                <a:cs typeface="Times New Roman" pitchFamily="18" charset="0"/>
              </a:rPr>
              <a:t>2020 Reductions with Enhancements: 4.80 MMtCO</a:t>
            </a:r>
            <a:r>
              <a:rPr lang="en-US" sz="1900" baseline="-25000" dirty="0" smtClean="0">
                <a:solidFill>
                  <a:schemeClr val="accent6"/>
                </a:solidFill>
                <a:latin typeface="Times New Roman" pitchFamily="18" charset="0"/>
                <a:cs typeface="Times New Roman" pitchFamily="18" charset="0"/>
              </a:rPr>
              <a:t>2</a:t>
            </a:r>
            <a:r>
              <a:rPr lang="en-US" sz="1900" dirty="0" smtClean="0">
                <a:solidFill>
                  <a:schemeClr val="accent6"/>
                </a:solidFill>
                <a:latin typeface="Times New Roman" pitchFamily="18" charset="0"/>
                <a:cs typeface="Times New Roman" pitchFamily="18" charset="0"/>
              </a:rPr>
              <a:t>e </a:t>
            </a:r>
          </a:p>
          <a:p>
            <a:pPr eaLnBrk="1" hangingPunct="1">
              <a:defRPr/>
            </a:pPr>
            <a:r>
              <a:rPr lang="en-US" sz="1900" dirty="0" smtClean="0">
                <a:solidFill>
                  <a:schemeClr val="accent6"/>
                </a:solidFill>
                <a:latin typeface="Times New Roman" pitchFamily="18" charset="0"/>
                <a:cs typeface="Times New Roman" pitchFamily="18" charset="0"/>
              </a:rPr>
              <a:t>Reductions as calculated in 2015: 1.5 MMtCO</a:t>
            </a:r>
            <a:r>
              <a:rPr lang="en-US" sz="1900" baseline="-25000" dirty="0" smtClean="0">
                <a:solidFill>
                  <a:schemeClr val="accent6"/>
                </a:solidFill>
                <a:latin typeface="Times New Roman" pitchFamily="18" charset="0"/>
                <a:cs typeface="Times New Roman" pitchFamily="18" charset="0"/>
              </a:rPr>
              <a:t>2</a:t>
            </a:r>
            <a:r>
              <a:rPr lang="en-US" sz="1900" dirty="0" smtClean="0">
                <a:solidFill>
                  <a:schemeClr val="accent6"/>
                </a:solidFill>
                <a:latin typeface="Times New Roman" pitchFamily="18" charset="0"/>
                <a:cs typeface="Times New Roman" pitchFamily="18" charset="0"/>
              </a:rPr>
              <a:t>e </a:t>
            </a:r>
          </a:p>
          <a:p>
            <a:pPr eaLnBrk="1" hangingPunct="1">
              <a:defRPr/>
            </a:pPr>
            <a:r>
              <a:rPr lang="en-US" sz="1900" dirty="0" smtClean="0">
                <a:solidFill>
                  <a:schemeClr val="accent6"/>
                </a:solidFill>
                <a:latin typeface="Times New Roman" pitchFamily="18" charset="0"/>
                <a:cs typeface="Times New Roman" pitchFamily="18" charset="0"/>
              </a:rPr>
              <a:t>Progress Update:</a:t>
            </a:r>
          </a:p>
          <a:p>
            <a:pPr lvl="1" eaLnBrk="1" hangingPunct="1">
              <a:defRPr/>
            </a:pPr>
            <a:r>
              <a:rPr lang="en-US" sz="1900" dirty="0" smtClean="0">
                <a:solidFill>
                  <a:schemeClr val="accent6"/>
                </a:solidFill>
                <a:latin typeface="Times New Roman" pitchFamily="18" charset="0"/>
                <a:cs typeface="Times New Roman" pitchFamily="18" charset="0"/>
              </a:rPr>
              <a:t>A revised goal of 3.5 (compared to 4.8) MMTCO2e reduced by 2020 has been set </a:t>
            </a:r>
          </a:p>
          <a:p>
            <a:pPr lvl="1" eaLnBrk="1" hangingPunct="1">
              <a:defRPr/>
            </a:pPr>
            <a:r>
              <a:rPr lang="en-US" sz="1900" dirty="0" smtClean="0">
                <a:solidFill>
                  <a:schemeClr val="accent6"/>
                </a:solidFill>
                <a:latin typeface="Times New Roman" pitchFamily="18" charset="0"/>
                <a:cs typeface="Times New Roman" pitchFamily="18" charset="0"/>
              </a:rPr>
              <a:t>Waste generation continues to be lower than projected (in 2013, it was 6.5 million tons compared to the projection of 7.7 million tons). </a:t>
            </a:r>
          </a:p>
          <a:p>
            <a:pPr lvl="1" eaLnBrk="1" hangingPunct="1">
              <a:defRPr/>
            </a:pPr>
            <a:r>
              <a:rPr lang="en-US" sz="1900" dirty="0" smtClean="0">
                <a:solidFill>
                  <a:schemeClr val="accent6"/>
                </a:solidFill>
                <a:latin typeface="Times New Roman" pitchFamily="18" charset="0"/>
                <a:cs typeface="Times New Roman" pitchFamily="18" charset="0"/>
              </a:rPr>
              <a:t>Less waste generation (and less recycling) results in less GHG reductions - less waste generation is a good thing</a:t>
            </a:r>
          </a:p>
          <a:p>
            <a:pPr lvl="1" eaLnBrk="1" hangingPunct="1">
              <a:defRPr/>
            </a:pPr>
            <a:r>
              <a:rPr lang="en-US" sz="1900" dirty="0" smtClean="0">
                <a:solidFill>
                  <a:schemeClr val="accent6"/>
                </a:solidFill>
                <a:latin typeface="Times New Roman" pitchFamily="18" charset="0"/>
                <a:cs typeface="Times New Roman" pitchFamily="18" charset="0"/>
              </a:rPr>
              <a:t>It’s preferable to not generate waste than to recycle it.</a:t>
            </a:r>
          </a:p>
        </p:txBody>
      </p:sp>
      <p:sp>
        <p:nvSpPr>
          <p:cNvPr id="4" name="Title 1"/>
          <p:cNvSpPr>
            <a:spLocks noGrp="1"/>
          </p:cNvSpPr>
          <p:nvPr>
            <p:ph type="title"/>
          </p:nvPr>
        </p:nvSpPr>
        <p:spPr>
          <a:xfrm>
            <a:off x="685800" y="228600"/>
            <a:ext cx="8610600" cy="685800"/>
          </a:xfrm>
        </p:spPr>
        <p:txBody>
          <a:bodyPr/>
          <a:lstStyle/>
          <a:p>
            <a:pPr algn="ctr" eaLnBrk="1" hangingPunct="1"/>
            <a:r>
              <a:rPr lang="en-US" sz="3800" dirty="0" smtClean="0">
                <a:latin typeface="Times New Roman" pitchFamily="18" charset="0"/>
                <a:cs typeface="Times New Roman" pitchFamily="18" charset="0"/>
              </a:rPr>
              <a:t>More Details – Zero Waste - Reductions</a:t>
            </a:r>
          </a:p>
        </p:txBody>
      </p:sp>
      <p:pic>
        <p:nvPicPr>
          <p:cNvPr id="7" name="Picture 5" descr="ANd9GcTtKgrTijoeNjwqiS7hcriROxWwyYRl1a3eap9dwr4hCXlfLnqw"/>
          <p:cNvPicPr>
            <a:picLocks noChangeAspect="1" noChangeArrowheads="1"/>
          </p:cNvPicPr>
          <p:nvPr/>
        </p:nvPicPr>
        <p:blipFill>
          <a:blip r:embed="rId2" cstate="print"/>
          <a:srcRect/>
          <a:stretch>
            <a:fillRect/>
          </a:stretch>
        </p:blipFill>
        <p:spPr bwMode="auto">
          <a:xfrm>
            <a:off x="6849590" y="1741488"/>
            <a:ext cx="1837210" cy="3287712"/>
          </a:xfrm>
          <a:prstGeom prst="rect">
            <a:avLst/>
          </a:prstGeom>
          <a:noFill/>
          <a:ln w="38100">
            <a:solidFill>
              <a:srgbClr val="FFFF0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22</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457200"/>
            <a:ext cx="6781800" cy="5715000"/>
          </a:xfrm>
        </p:spPr>
        <p:txBody>
          <a:bodyPr/>
          <a:lstStyle/>
          <a:p>
            <a:pPr eaLnBrk="1" hangingPunct="1">
              <a:defRPr/>
            </a:pPr>
            <a:endParaRPr lang="en-US" sz="2000" dirty="0" smtClean="0">
              <a:solidFill>
                <a:schemeClr val="accent6"/>
              </a:solidFill>
              <a:latin typeface="Times New Roman" pitchFamily="18" charset="0"/>
              <a:cs typeface="Times New Roman" pitchFamily="18" charset="0"/>
            </a:endParaRPr>
          </a:p>
          <a:p>
            <a:pPr marL="342900" lvl="1" indent="-342900" eaLnBrk="1" hangingPunct="1">
              <a:spcBef>
                <a:spcPct val="60000"/>
              </a:spcBef>
              <a:buFontTx/>
              <a:buChar char="•"/>
              <a:defRPr/>
            </a:pPr>
            <a:r>
              <a:rPr lang="en-US" sz="2000" dirty="0" smtClean="0">
                <a:solidFill>
                  <a:schemeClr val="accent6"/>
                </a:solidFill>
                <a:latin typeface="Times New Roman" pitchFamily="18" charset="0"/>
                <a:cs typeface="Times New Roman" pitchFamily="18" charset="0"/>
              </a:rPr>
              <a:t>The 2012 GGRA Plan identified enhancements for this initiative</a:t>
            </a:r>
          </a:p>
          <a:p>
            <a:pPr marL="342900" lvl="1" indent="-342900" eaLnBrk="1" hangingPunct="1">
              <a:spcBef>
                <a:spcPct val="60000"/>
              </a:spcBef>
              <a:buFontTx/>
              <a:buChar char="•"/>
              <a:defRPr/>
            </a:pPr>
            <a:r>
              <a:rPr lang="en-US" sz="2000" dirty="0" smtClean="0">
                <a:solidFill>
                  <a:schemeClr val="accent6"/>
                </a:solidFill>
                <a:latin typeface="Times New Roman" pitchFamily="18" charset="0"/>
                <a:cs typeface="Times New Roman" pitchFamily="18" charset="0"/>
              </a:rPr>
              <a:t>To implement these enhancements, MDE has drafted the 25-year plan that establishes  2040 recycling and waste diversion goals of 80% and 85%, respectively, along with interim targets.</a:t>
            </a:r>
          </a:p>
          <a:p>
            <a:pPr lvl="1" eaLnBrk="1" hangingPunct="1">
              <a:defRPr/>
            </a:pPr>
            <a:r>
              <a:rPr lang="en-US" sz="2000" dirty="0" smtClean="0">
                <a:solidFill>
                  <a:schemeClr val="accent6"/>
                </a:solidFill>
                <a:latin typeface="Times New Roman" pitchFamily="18" charset="0"/>
                <a:cs typeface="Times New Roman" pitchFamily="18" charset="0"/>
              </a:rPr>
              <a:t>The 2013 recycling rate was 44.5%.  The goal for 2020 was 60.0% and the projection for 2013 was 46.4%.</a:t>
            </a:r>
          </a:p>
          <a:p>
            <a:pPr lvl="1" eaLnBrk="1" hangingPunct="1">
              <a:defRPr/>
            </a:pPr>
            <a:r>
              <a:rPr lang="en-US" sz="2000" dirty="0" smtClean="0">
                <a:solidFill>
                  <a:schemeClr val="accent6"/>
                </a:solidFill>
                <a:latin typeface="Times New Roman" pitchFamily="18" charset="0"/>
                <a:cs typeface="Times New Roman" pitchFamily="18" charset="0"/>
              </a:rPr>
              <a:t>The 2013 waste diversion rate was 48.2%.  The goal for 2020 was 65% and the projection for 2013 was 49.1%.</a:t>
            </a:r>
          </a:p>
          <a:p>
            <a:pPr marL="742950" lvl="2" indent="-342900" eaLnBrk="1" hangingPunct="1">
              <a:spcBef>
                <a:spcPct val="60000"/>
              </a:spcBef>
              <a:defRPr/>
            </a:pPr>
            <a:r>
              <a:rPr lang="en-US" sz="2000" dirty="0" smtClean="0">
                <a:solidFill>
                  <a:schemeClr val="accent6"/>
                </a:solidFill>
                <a:latin typeface="Times New Roman" pitchFamily="18" charset="0"/>
                <a:cs typeface="Times New Roman" pitchFamily="18" charset="0"/>
              </a:rPr>
              <a:t>Planned actions include: enhanced waste management reporting; new source reduction requirements; augmented composting, recycling and reuse guidance and mandates; clean energy recovery incentives; expanded materials and process bans; numerous government lead-by-example initiatives; and market and job creation inducements.</a:t>
            </a:r>
          </a:p>
        </p:txBody>
      </p:sp>
      <p:sp>
        <p:nvSpPr>
          <p:cNvPr id="5" name="Title 1"/>
          <p:cNvSpPr>
            <a:spLocks noGrp="1"/>
          </p:cNvSpPr>
          <p:nvPr>
            <p:ph type="title"/>
          </p:nvPr>
        </p:nvSpPr>
        <p:spPr>
          <a:xfrm>
            <a:off x="685800" y="228600"/>
            <a:ext cx="8610600" cy="685800"/>
          </a:xfrm>
        </p:spPr>
        <p:txBody>
          <a:bodyPr/>
          <a:lstStyle/>
          <a:p>
            <a:pPr algn="ctr" eaLnBrk="1" hangingPunct="1"/>
            <a:r>
              <a:rPr lang="en-US" sz="3800" dirty="0" smtClean="0">
                <a:latin typeface="Times New Roman" pitchFamily="18" charset="0"/>
                <a:cs typeface="Times New Roman" pitchFamily="18" charset="0"/>
              </a:rPr>
              <a:t>More Details – Zero Waste – The Future</a:t>
            </a:r>
          </a:p>
        </p:txBody>
      </p:sp>
      <p:pic>
        <p:nvPicPr>
          <p:cNvPr id="6" name="Picture 5" descr="Lorain_lighthouse_at_sunset"/>
          <p:cNvPicPr>
            <a:picLocks noChangeAspect="1" noChangeArrowheads="1"/>
          </p:cNvPicPr>
          <p:nvPr/>
        </p:nvPicPr>
        <p:blipFill>
          <a:blip r:embed="rId2" cstate="print"/>
          <a:srcRect/>
          <a:stretch>
            <a:fillRect/>
          </a:stretch>
        </p:blipFill>
        <p:spPr bwMode="auto">
          <a:xfrm>
            <a:off x="7239000" y="1371600"/>
            <a:ext cx="1600200" cy="4038600"/>
          </a:xfrm>
          <a:prstGeom prst="rect">
            <a:avLst/>
          </a:prstGeom>
          <a:noFill/>
          <a:ln w="38100">
            <a:solidFill>
              <a:srgbClr val="FFFF00"/>
            </a:solidFill>
            <a:miter lim="800000"/>
            <a:headEnd/>
            <a:tailEnd/>
          </a:ln>
        </p:spPr>
      </p:pic>
      <p:sp>
        <p:nvSpPr>
          <p:cNvPr id="7" name="TextBox 6"/>
          <p:cNvSpPr txBox="1"/>
          <p:nvPr/>
        </p:nvSpPr>
        <p:spPr>
          <a:xfrm>
            <a:off x="152400" y="6480179"/>
            <a:ext cx="533400" cy="301621"/>
          </a:xfrm>
          <a:prstGeom prst="rect">
            <a:avLst/>
          </a:prstGeom>
          <a:noFill/>
        </p:spPr>
        <p:txBody>
          <a:bodyPr wrap="square" rtlCol="0">
            <a:spAutoFit/>
          </a:bodyPr>
          <a:lstStyle/>
          <a:p>
            <a:r>
              <a:rPr lang="en-US" sz="1600" dirty="0" smtClean="0">
                <a:solidFill>
                  <a:schemeClr val="accent2"/>
                </a:solidFill>
              </a:rPr>
              <a:t>23</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152400"/>
            <a:ext cx="7543800" cy="685800"/>
          </a:xfrm>
        </p:spPr>
        <p:txBody>
          <a:bodyPr/>
          <a:lstStyle/>
          <a:p>
            <a:pPr algn="ctr" eaLnBrk="1" hangingPunct="1"/>
            <a:r>
              <a:rPr lang="en-US" sz="4000" dirty="0" smtClean="0">
                <a:latin typeface="Times New Roman" pitchFamily="18" charset="0"/>
                <a:cs typeface="Times New Roman" pitchFamily="18" charset="0"/>
              </a:rPr>
              <a:t>Working Group Discussion</a:t>
            </a:r>
          </a:p>
        </p:txBody>
      </p:sp>
      <p:sp>
        <p:nvSpPr>
          <p:cNvPr id="13315" name="Content Placeholder 2"/>
          <p:cNvSpPr>
            <a:spLocks noGrp="1"/>
          </p:cNvSpPr>
          <p:nvPr>
            <p:ph idx="1"/>
          </p:nvPr>
        </p:nvSpPr>
        <p:spPr>
          <a:xfrm>
            <a:off x="457200" y="1066800"/>
            <a:ext cx="5295900" cy="5715000"/>
          </a:xfrm>
        </p:spPr>
        <p:txBody>
          <a:bodyPr/>
          <a:lstStyle/>
          <a:p>
            <a:pPr eaLnBrk="1" hangingPunct="1"/>
            <a:r>
              <a:rPr lang="en-US" sz="2800" dirty="0" smtClean="0">
                <a:latin typeface="Times New Roman" pitchFamily="18" charset="0"/>
                <a:cs typeface="Times New Roman" pitchFamily="18" charset="0"/>
              </a:rPr>
              <a:t>What programs should be the focus of our effort?</a:t>
            </a:r>
          </a:p>
          <a:p>
            <a:pPr eaLnBrk="1" hangingPunct="1"/>
            <a:r>
              <a:rPr lang="en-US" sz="2800" dirty="0" smtClean="0">
                <a:latin typeface="Times New Roman" pitchFamily="18" charset="0"/>
                <a:cs typeface="Times New Roman" pitchFamily="18" charset="0"/>
              </a:rPr>
              <a:t>Where are there untapped opportunities?</a:t>
            </a:r>
          </a:p>
          <a:p>
            <a:pPr eaLnBrk="1" hangingPunct="1"/>
            <a:r>
              <a:rPr lang="en-US" sz="2800" dirty="0" smtClean="0">
                <a:latin typeface="Times New Roman" pitchFamily="18" charset="0"/>
                <a:cs typeface="Times New Roman" pitchFamily="18" charset="0"/>
              </a:rPr>
              <a:t>Where could resources be better spent?</a:t>
            </a:r>
          </a:p>
          <a:p>
            <a:pPr eaLnBrk="1" hangingPunct="1"/>
            <a:r>
              <a:rPr lang="en-US" sz="2800" dirty="0" smtClean="0">
                <a:latin typeface="Times New Roman" pitchFamily="18" charset="0"/>
                <a:cs typeface="Times New Roman" pitchFamily="18" charset="0"/>
              </a:rPr>
              <a:t>Where are partnerships needed?</a:t>
            </a:r>
          </a:p>
          <a:p>
            <a:pPr eaLnBrk="1" hangingPunct="1"/>
            <a:r>
              <a:rPr lang="en-US" sz="2800" dirty="0" smtClean="0">
                <a:latin typeface="Times New Roman" pitchFamily="18" charset="0"/>
                <a:cs typeface="Times New Roman" pitchFamily="18" charset="0"/>
              </a:rPr>
              <a:t>Where else can the State show leadership?</a:t>
            </a:r>
          </a:p>
        </p:txBody>
      </p:sp>
      <p:pic>
        <p:nvPicPr>
          <p:cNvPr id="4" name="Picture 4" descr="nathan"/>
          <p:cNvPicPr>
            <a:picLocks noChangeAspect="1" noChangeArrowheads="1"/>
          </p:cNvPicPr>
          <p:nvPr/>
        </p:nvPicPr>
        <p:blipFill>
          <a:blip r:embed="rId2" cstate="print"/>
          <a:srcRect/>
          <a:stretch>
            <a:fillRect/>
          </a:stretch>
        </p:blipFill>
        <p:spPr bwMode="auto">
          <a:xfrm>
            <a:off x="6128094" y="1524000"/>
            <a:ext cx="2482506" cy="3657599"/>
          </a:xfrm>
          <a:prstGeom prst="rect">
            <a:avLst/>
          </a:prstGeom>
          <a:noFill/>
          <a:ln w="38100">
            <a:solidFill>
              <a:srgbClr val="339966"/>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24</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57150"/>
            <a:ext cx="7940675" cy="825500"/>
          </a:xfrm>
        </p:spPr>
        <p:txBody>
          <a:bodyPr/>
          <a:lstStyle/>
          <a:p>
            <a:pPr algn="ctr" eaLnBrk="1" hangingPunct="1"/>
            <a:r>
              <a:rPr lang="en-US" sz="4400" dirty="0" smtClean="0">
                <a:latin typeface="Times New Roman" pitchFamily="18" charset="0"/>
                <a:cs typeface="Times New Roman" pitchFamily="18" charset="0"/>
              </a:rPr>
              <a:t>MDE’s Assigned Programs</a:t>
            </a:r>
          </a:p>
        </p:txBody>
      </p:sp>
      <p:sp>
        <p:nvSpPr>
          <p:cNvPr id="4099" name="Rectangle 3"/>
          <p:cNvSpPr>
            <a:spLocks noGrp="1" noChangeArrowheads="1"/>
          </p:cNvSpPr>
          <p:nvPr>
            <p:ph type="body" sz="half" idx="1"/>
          </p:nvPr>
        </p:nvSpPr>
        <p:spPr>
          <a:xfrm>
            <a:off x="304800" y="1066800"/>
            <a:ext cx="4572000" cy="4572000"/>
          </a:xfrm>
        </p:spPr>
        <p:txBody>
          <a:bodyPr/>
          <a:lstStyle/>
          <a:p>
            <a:pPr eaLnBrk="1" hangingPunct="1"/>
            <a:r>
              <a:rPr lang="en-US" sz="2000" dirty="0" smtClean="0">
                <a:latin typeface="Times New Roman" pitchFamily="18" charset="0"/>
                <a:cs typeface="Times New Roman" pitchFamily="18" charset="0"/>
              </a:rPr>
              <a:t>15 Programs assigned to MDE to implement</a:t>
            </a:r>
          </a:p>
          <a:p>
            <a:pPr eaLnBrk="1" hangingPunct="1"/>
            <a:r>
              <a:rPr lang="en-US" sz="2000" dirty="0" smtClean="0">
                <a:latin typeface="Times New Roman" pitchFamily="18" charset="0"/>
                <a:cs typeface="Times New Roman" pitchFamily="18" charset="0"/>
              </a:rPr>
              <a:t>Emission Reductions in Plan from these measures</a:t>
            </a:r>
          </a:p>
          <a:p>
            <a:pPr lvl="1" eaLnBrk="1" hangingPunct="1"/>
            <a:r>
              <a:rPr lang="en-US" sz="2000" dirty="0" smtClean="0">
                <a:latin typeface="Times New Roman" pitchFamily="18" charset="0"/>
                <a:cs typeface="Times New Roman" pitchFamily="18" charset="0"/>
              </a:rPr>
              <a:t>Reductions as Initially Designed: 9.19 MMtCO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e</a:t>
            </a:r>
          </a:p>
          <a:p>
            <a:pPr lvl="1" eaLnBrk="1" hangingPunct="1"/>
            <a:r>
              <a:rPr lang="en-US" sz="2000" dirty="0" smtClean="0">
                <a:latin typeface="Times New Roman" pitchFamily="18" charset="0"/>
                <a:cs typeface="Times New Roman" pitchFamily="18" charset="0"/>
              </a:rPr>
              <a:t>Reductions with Enhancements: 14.79 MMtCO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e</a:t>
            </a:r>
          </a:p>
          <a:p>
            <a:pPr eaLnBrk="1" hangingPunct="1"/>
            <a:r>
              <a:rPr lang="en-US" sz="2000" dirty="0" smtClean="0">
                <a:latin typeface="Times New Roman" pitchFamily="18" charset="0"/>
                <a:cs typeface="Times New Roman" pitchFamily="18" charset="0"/>
              </a:rPr>
              <a:t>Expected emission reductions by 2020</a:t>
            </a:r>
          </a:p>
          <a:p>
            <a:pPr lvl="1" eaLnBrk="1" hangingPunct="1"/>
            <a:r>
              <a:rPr lang="en-US" sz="2000" dirty="0" smtClean="0">
                <a:latin typeface="Times New Roman" pitchFamily="18" charset="0"/>
                <a:cs typeface="Times New Roman" pitchFamily="18" charset="0"/>
              </a:rPr>
              <a:t>Between 12 and 15 MMtCO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e</a:t>
            </a:r>
          </a:p>
          <a:p>
            <a:pPr eaLnBrk="1" hangingPunct="1"/>
            <a:r>
              <a:rPr lang="en-US" sz="2000" dirty="0" smtClean="0">
                <a:latin typeface="Times New Roman" pitchFamily="18" charset="0"/>
                <a:cs typeface="Times New Roman" pitchFamily="18" charset="0"/>
              </a:rPr>
              <a:t>Two of MDE’s programs were identified as needing enhancements</a:t>
            </a:r>
          </a:p>
          <a:p>
            <a:pPr lvl="1" eaLnBrk="1" hangingPunct="1"/>
            <a:r>
              <a:rPr lang="en-US" sz="2000" dirty="0" smtClean="0">
                <a:latin typeface="Times New Roman" pitchFamily="18" charset="0"/>
                <a:cs typeface="Times New Roman" pitchFamily="18" charset="0"/>
              </a:rPr>
              <a:t>Progress is being made on these enhancements</a:t>
            </a:r>
          </a:p>
        </p:txBody>
      </p:sp>
      <p:sp>
        <p:nvSpPr>
          <p:cNvPr id="4100" name="Rectangle 5"/>
          <p:cNvSpPr>
            <a:spLocks noChangeArrowheads="1"/>
          </p:cNvSpPr>
          <p:nvPr/>
        </p:nvSpPr>
        <p:spPr bwMode="auto">
          <a:xfrm>
            <a:off x="1738313" y="1371600"/>
            <a:ext cx="9144000" cy="0"/>
          </a:xfrm>
          <a:prstGeom prst="rect">
            <a:avLst/>
          </a:prstGeom>
          <a:noFill/>
          <a:ln w="9525">
            <a:noFill/>
            <a:miter lim="800000"/>
            <a:headEnd/>
            <a:tailEnd/>
          </a:ln>
        </p:spPr>
        <p:txBody>
          <a:bodyPr>
            <a:spAutoFit/>
          </a:bodyPr>
          <a:lstStyle/>
          <a:p>
            <a:endParaRPr lang="en-US"/>
          </a:p>
        </p:txBody>
      </p:sp>
      <p:pic>
        <p:nvPicPr>
          <p:cNvPr id="7" name="Picture 4" descr="ANd9GcSWBGuWi3ubVBpo2W_2TZG1ehitLoiPNRwIGOjmFna2hgW5Lu38"/>
          <p:cNvPicPr>
            <a:picLocks noChangeAspect="1" noChangeArrowheads="1"/>
          </p:cNvPicPr>
          <p:nvPr/>
        </p:nvPicPr>
        <p:blipFill>
          <a:blip r:embed="rId2" cstate="print"/>
          <a:srcRect/>
          <a:stretch>
            <a:fillRect/>
          </a:stretch>
        </p:blipFill>
        <p:spPr bwMode="auto">
          <a:xfrm>
            <a:off x="5943600" y="1371600"/>
            <a:ext cx="2492065" cy="1866204"/>
          </a:xfrm>
          <a:prstGeom prst="rect">
            <a:avLst/>
          </a:prstGeom>
          <a:noFill/>
          <a:ln w="38100">
            <a:solidFill>
              <a:srgbClr val="FFFF00"/>
            </a:solidFill>
            <a:miter lim="800000"/>
            <a:headEnd/>
            <a:tailEnd/>
          </a:ln>
        </p:spPr>
      </p:pic>
      <p:pic>
        <p:nvPicPr>
          <p:cNvPr id="8" name="Picture 5" descr="fordavecoverholdingcrab"/>
          <p:cNvPicPr>
            <a:picLocks noChangeAspect="1" noChangeArrowheads="1"/>
          </p:cNvPicPr>
          <p:nvPr/>
        </p:nvPicPr>
        <p:blipFill>
          <a:blip r:embed="rId3" cstate="print"/>
          <a:srcRect/>
          <a:stretch>
            <a:fillRect/>
          </a:stretch>
        </p:blipFill>
        <p:spPr bwMode="auto">
          <a:xfrm>
            <a:off x="5777030" y="3581400"/>
            <a:ext cx="2833570" cy="2057400"/>
          </a:xfrm>
          <a:prstGeom prst="rect">
            <a:avLst/>
          </a:prstGeom>
          <a:noFill/>
          <a:ln w="38100">
            <a:solidFill>
              <a:srgbClr val="33CCCC"/>
            </a:solidFill>
            <a:miter lim="800000"/>
            <a:headEnd/>
            <a:tailEnd/>
          </a:ln>
        </p:spPr>
      </p:pic>
      <p:sp>
        <p:nvSpPr>
          <p:cNvPr id="10" name="TextBox 9"/>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3</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152400"/>
            <a:ext cx="7543800" cy="685800"/>
          </a:xfrm>
        </p:spPr>
        <p:txBody>
          <a:bodyPr/>
          <a:lstStyle/>
          <a:p>
            <a:pPr algn="ctr" eaLnBrk="1" hangingPunct="1"/>
            <a:r>
              <a:rPr lang="en-US" sz="4000" dirty="0" smtClean="0">
                <a:latin typeface="Times New Roman" pitchFamily="18" charset="0"/>
                <a:cs typeface="Times New Roman" pitchFamily="18" charset="0"/>
              </a:rPr>
              <a:t>MDE Program Snapshots</a:t>
            </a:r>
          </a:p>
        </p:txBody>
      </p:sp>
      <p:sp>
        <p:nvSpPr>
          <p:cNvPr id="5123" name="Content Placeholder 2"/>
          <p:cNvSpPr>
            <a:spLocks noGrp="1"/>
          </p:cNvSpPr>
          <p:nvPr>
            <p:ph idx="1"/>
          </p:nvPr>
        </p:nvSpPr>
        <p:spPr>
          <a:xfrm>
            <a:off x="304800" y="1066800"/>
            <a:ext cx="6324600" cy="5486400"/>
          </a:xfrm>
        </p:spPr>
        <p:txBody>
          <a:bodyPr/>
          <a:lstStyle/>
          <a:p>
            <a:pPr eaLnBrk="1" hangingPunct="1"/>
            <a:r>
              <a:rPr lang="en-US" sz="1300" b="1" dirty="0" smtClean="0">
                <a:latin typeface="Times New Roman" pitchFamily="18" charset="0"/>
                <a:cs typeface="Times New Roman" pitchFamily="18" charset="0"/>
              </a:rPr>
              <a:t>C.  The Regional Greenhouse Gas Initiative (RGGI)</a:t>
            </a:r>
          </a:p>
          <a:p>
            <a:pPr lvl="1" eaLnBrk="1" hangingPunct="1"/>
            <a:r>
              <a:rPr lang="en-US" sz="1300" dirty="0" smtClean="0">
                <a:latin typeface="Times New Roman" pitchFamily="18" charset="0"/>
                <a:cs typeface="Times New Roman" pitchFamily="18" charset="0"/>
              </a:rPr>
              <a:t>RGGI is a cooperative effort by nine Northeast and Mid-Atlantic states to design and implement a regional power plant emissions cap-and-trade program.  Revenues from the program support energy efficiency programs and augment </a:t>
            </a:r>
            <a:r>
              <a:rPr lang="en-US" sz="1300" dirty="0" err="1" smtClean="0">
                <a:latin typeface="Times New Roman" pitchFamily="18" charset="0"/>
                <a:cs typeface="Times New Roman" pitchFamily="18" charset="0"/>
              </a:rPr>
              <a:t>EmPOWER</a:t>
            </a:r>
            <a:r>
              <a:rPr lang="en-US" sz="1300" dirty="0" smtClean="0">
                <a:latin typeface="Times New Roman" pitchFamily="18" charset="0"/>
                <a:cs typeface="Times New Roman" pitchFamily="18" charset="0"/>
              </a:rPr>
              <a:t> Maryland and the Renewable Energy Portfolio Standard.  The recent agreement by Maryland and the other RGGI States to lower the RGGI cap from 165 to 91 million metric tons of carbon dioxide equivalent will directly contribute to emissions reductions by 2020.</a:t>
            </a:r>
          </a:p>
          <a:p>
            <a:pPr lvl="1" eaLnBrk="1" hangingPunct="1"/>
            <a:r>
              <a:rPr lang="en-US" sz="1300" dirty="0" smtClean="0">
                <a:latin typeface="Times New Roman" pitchFamily="18" charset="0"/>
                <a:cs typeface="Times New Roman" pitchFamily="18" charset="0"/>
              </a:rPr>
              <a:t>More detail later </a:t>
            </a:r>
          </a:p>
          <a:p>
            <a:pPr lvl="1" eaLnBrk="1" hangingPunct="1"/>
            <a:r>
              <a:rPr lang="en-US" sz="1300" dirty="0" smtClean="0">
                <a:latin typeface="Times New Roman" pitchFamily="18" charset="0"/>
                <a:cs typeface="Times New Roman" pitchFamily="18" charset="0"/>
              </a:rPr>
              <a:t>Overall Success: Enhanced status achieved with 2014 regulation change</a:t>
            </a:r>
          </a:p>
          <a:p>
            <a:pPr eaLnBrk="1" hangingPunct="1"/>
            <a:r>
              <a:rPr lang="en-US" sz="1300" b="1" dirty="0" smtClean="0">
                <a:latin typeface="Times New Roman" pitchFamily="18" charset="0"/>
                <a:cs typeface="Times New Roman" pitchFamily="18" charset="0"/>
              </a:rPr>
              <a:t>D.1.A.  Boiler Maximum Achievable Control Technology (MACT)</a:t>
            </a:r>
          </a:p>
          <a:p>
            <a:pPr lvl="1" eaLnBrk="1" hangingPunct="1"/>
            <a:r>
              <a:rPr lang="en-US" sz="1300" dirty="0" smtClean="0">
                <a:latin typeface="Times New Roman" pitchFamily="18" charset="0"/>
                <a:cs typeface="Times New Roman" pitchFamily="18" charset="0"/>
              </a:rPr>
              <a:t>EPA has adopted new air emissions requirements for industrial, commercial, and institutional boilers under two separate rulemakings.  The first, which took effect January 31, 2013, establishes national emission standards for Hazardous Air Pollutants (HAPs) for major sources.  The rule affects thousands of boilers and process heaters at facilities nationwide which are considered as major sources of HAPs.  These facilities also emit GHGs.  </a:t>
            </a:r>
          </a:p>
          <a:p>
            <a:pPr lvl="1" eaLnBrk="1" hangingPunct="1"/>
            <a:r>
              <a:rPr lang="en-US" sz="1300" dirty="0" smtClean="0">
                <a:latin typeface="Times New Roman" pitchFamily="18" charset="0"/>
                <a:cs typeface="Times New Roman" pitchFamily="18" charset="0"/>
              </a:rPr>
              <a:t>Reductions as Initially Designed: 0.07 MMtCO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e</a:t>
            </a:r>
          </a:p>
          <a:p>
            <a:pPr lvl="1" eaLnBrk="1" hangingPunct="1"/>
            <a:r>
              <a:rPr lang="en-US" sz="1300" dirty="0" smtClean="0">
                <a:latin typeface="Times New Roman" pitchFamily="18" charset="0"/>
                <a:cs typeface="Times New Roman" pitchFamily="18" charset="0"/>
              </a:rPr>
              <a:t>Reductions with Enhancements: 0.07 MMtCO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e</a:t>
            </a:r>
          </a:p>
          <a:p>
            <a:pPr lvl="1" eaLnBrk="1" hangingPunct="1"/>
            <a:r>
              <a:rPr lang="en-US" sz="1300" dirty="0" smtClean="0">
                <a:latin typeface="Times New Roman" pitchFamily="18" charset="0"/>
                <a:cs typeface="Times New Roman" pitchFamily="18" charset="0"/>
              </a:rPr>
              <a:t>2012 RESI Economic Estimates:</a:t>
            </a:r>
          </a:p>
          <a:p>
            <a:pPr lvl="2" eaLnBrk="1" hangingPunct="1"/>
            <a:r>
              <a:rPr lang="en-US" sz="1300" dirty="0" smtClean="0">
                <a:latin typeface="Times New Roman" pitchFamily="18" charset="0"/>
                <a:cs typeface="Times New Roman" pitchFamily="18" charset="0"/>
              </a:rPr>
              <a:t>Total of 89 Jobs</a:t>
            </a:r>
          </a:p>
          <a:p>
            <a:pPr lvl="2" eaLnBrk="1" hangingPunct="1"/>
            <a:r>
              <a:rPr lang="en-US" sz="1300" dirty="0" smtClean="0">
                <a:latin typeface="Times New Roman" pitchFamily="18" charset="0"/>
                <a:cs typeface="Times New Roman" pitchFamily="18" charset="0"/>
              </a:rPr>
              <a:t>-$17.6 million net economic benefit</a:t>
            </a:r>
          </a:p>
          <a:p>
            <a:pPr lvl="1" eaLnBrk="1" hangingPunct="1"/>
            <a:r>
              <a:rPr lang="en-US" sz="1300" dirty="0" smtClean="0">
                <a:latin typeface="Times New Roman" pitchFamily="18" charset="0"/>
                <a:cs typeface="Times New Roman" pitchFamily="18" charset="0"/>
              </a:rPr>
              <a:t>Overall Success: Program is working as designed</a:t>
            </a:r>
          </a:p>
        </p:txBody>
      </p:sp>
      <p:pic>
        <p:nvPicPr>
          <p:cNvPr id="4" name="Picture 5" descr="Lorain_lighthouse_at_sunset"/>
          <p:cNvPicPr>
            <a:picLocks noChangeAspect="1" noChangeArrowheads="1"/>
          </p:cNvPicPr>
          <p:nvPr/>
        </p:nvPicPr>
        <p:blipFill>
          <a:blip r:embed="rId2" cstate="print"/>
          <a:srcRect/>
          <a:stretch>
            <a:fillRect/>
          </a:stretch>
        </p:blipFill>
        <p:spPr bwMode="auto">
          <a:xfrm>
            <a:off x="6994418" y="1508962"/>
            <a:ext cx="1844782" cy="4053638"/>
          </a:xfrm>
          <a:prstGeom prst="rect">
            <a:avLst/>
          </a:prstGeom>
          <a:noFill/>
          <a:ln w="38100">
            <a:solidFill>
              <a:srgbClr val="FFFF00"/>
            </a:solidFill>
            <a:miter lim="800000"/>
            <a:headEnd/>
            <a:tailEnd/>
          </a:ln>
        </p:spPr>
      </p:pic>
      <p:sp>
        <p:nvSpPr>
          <p:cNvPr id="6" name="TextBox 5"/>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4</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152400"/>
            <a:ext cx="8077200" cy="685800"/>
          </a:xfrm>
        </p:spPr>
        <p:txBody>
          <a:bodyPr/>
          <a:lstStyle/>
          <a:p>
            <a:pPr algn="ctr" eaLnBrk="1" hangingPunct="1"/>
            <a:r>
              <a:rPr lang="en-US" sz="4000" dirty="0" smtClean="0">
                <a:latin typeface="Times New Roman" pitchFamily="18" charset="0"/>
                <a:cs typeface="Times New Roman" pitchFamily="18" charset="0"/>
              </a:rPr>
              <a:t>MDE Program Snapshots (Continued)</a:t>
            </a:r>
          </a:p>
        </p:txBody>
      </p:sp>
      <p:sp>
        <p:nvSpPr>
          <p:cNvPr id="5123" name="Content Placeholder 2"/>
          <p:cNvSpPr>
            <a:spLocks noGrp="1"/>
          </p:cNvSpPr>
          <p:nvPr>
            <p:ph idx="1"/>
          </p:nvPr>
        </p:nvSpPr>
        <p:spPr>
          <a:xfrm>
            <a:off x="381000" y="1066800"/>
            <a:ext cx="5334000" cy="5486400"/>
          </a:xfrm>
        </p:spPr>
        <p:txBody>
          <a:bodyPr/>
          <a:lstStyle/>
          <a:p>
            <a:pPr eaLnBrk="1" hangingPunct="1"/>
            <a:r>
              <a:rPr lang="en-US" sz="1200" b="1" dirty="0" smtClean="0">
                <a:latin typeface="Times New Roman" pitchFamily="18" charset="0"/>
                <a:cs typeface="Times New Roman" pitchFamily="18" charset="0"/>
              </a:rPr>
              <a:t>D.1.B.  GHG New Source Performance Standard</a:t>
            </a:r>
          </a:p>
          <a:p>
            <a:pPr lvl="1" eaLnBrk="1" hangingPunct="1"/>
            <a:r>
              <a:rPr lang="en-US" sz="1200" dirty="0" smtClean="0">
                <a:latin typeface="Times New Roman" pitchFamily="18" charset="0"/>
                <a:cs typeface="Times New Roman" pitchFamily="18" charset="0"/>
              </a:rPr>
              <a:t>EPA is using the New Source Performance Standard authority under the federal Clean Air Act to promulgate new regulations to reduce GHG emissions from fossil fuel-fired power plants. </a:t>
            </a:r>
          </a:p>
          <a:p>
            <a:pPr lvl="1" eaLnBrk="1" hangingPunct="1"/>
            <a:r>
              <a:rPr lang="en-US" sz="1200" dirty="0" smtClean="0">
                <a:latin typeface="Times New Roman" pitchFamily="18" charset="0"/>
                <a:cs typeface="Times New Roman" pitchFamily="18" charset="0"/>
              </a:rPr>
              <a:t>Reductions as Initially Designed: Included in D.1</a:t>
            </a:r>
          </a:p>
          <a:p>
            <a:pPr lvl="1" eaLnBrk="1" hangingPunct="1"/>
            <a:r>
              <a:rPr lang="en-US" sz="1200" dirty="0" smtClean="0">
                <a:latin typeface="Times New Roman" pitchFamily="18" charset="0"/>
                <a:cs typeface="Times New Roman" pitchFamily="18" charset="0"/>
              </a:rPr>
              <a:t>Reductions with Enhancements: Included in D.1</a:t>
            </a:r>
          </a:p>
          <a:p>
            <a:pPr lvl="1" eaLnBrk="1" hangingPunct="1"/>
            <a:r>
              <a:rPr lang="en-US" sz="1200" dirty="0" smtClean="0">
                <a:latin typeface="Times New Roman" pitchFamily="18" charset="0"/>
                <a:cs typeface="Times New Roman" pitchFamily="18" charset="0"/>
              </a:rPr>
              <a:t>2012 RESI Economic Estimates:</a:t>
            </a:r>
          </a:p>
          <a:p>
            <a:pPr lvl="2" eaLnBrk="1" hangingPunct="1"/>
            <a:r>
              <a:rPr lang="en-US" sz="1200" dirty="0" smtClean="0">
                <a:latin typeface="Times New Roman" pitchFamily="18" charset="0"/>
                <a:cs typeface="Times New Roman" pitchFamily="18" charset="0"/>
              </a:rPr>
              <a:t>Total of 40 Jobs</a:t>
            </a:r>
          </a:p>
          <a:p>
            <a:pPr lvl="2" eaLnBrk="1" hangingPunct="1"/>
            <a:r>
              <a:rPr lang="en-US" sz="1200" dirty="0" smtClean="0">
                <a:latin typeface="Times New Roman" pitchFamily="18" charset="0"/>
                <a:cs typeface="Times New Roman" pitchFamily="18" charset="0"/>
              </a:rPr>
              <a:t>$28.3 million net economic benefit</a:t>
            </a:r>
          </a:p>
          <a:p>
            <a:pPr lvl="1" eaLnBrk="1" hangingPunct="1"/>
            <a:r>
              <a:rPr lang="en-US" sz="1200" dirty="0" smtClean="0">
                <a:latin typeface="Times New Roman" pitchFamily="18" charset="0"/>
                <a:cs typeface="Times New Roman" pitchFamily="18" charset="0"/>
              </a:rPr>
              <a:t>Overall Success: Indeterminate as no new sources have been permitted</a:t>
            </a:r>
            <a:r>
              <a:rPr lang="en-US" sz="1200" b="1" dirty="0" smtClean="0">
                <a:latin typeface="Times New Roman" pitchFamily="18" charset="0"/>
                <a:cs typeface="Times New Roman" pitchFamily="18" charset="0"/>
              </a:rPr>
              <a:t> </a:t>
            </a:r>
          </a:p>
          <a:p>
            <a:pPr eaLnBrk="1" hangingPunct="1"/>
            <a:r>
              <a:rPr lang="en-US" sz="1200" b="1" dirty="0" smtClean="0">
                <a:latin typeface="Times New Roman" pitchFamily="18" charset="0"/>
                <a:cs typeface="Times New Roman" pitchFamily="18" charset="0"/>
              </a:rPr>
              <a:t>D.1.C.  GHG Prevention of Significant Deterioration (PSD) Permitting Program</a:t>
            </a:r>
          </a:p>
          <a:p>
            <a:pPr lvl="1" eaLnBrk="1" hangingPunct="1"/>
            <a:r>
              <a:rPr lang="en-US" sz="1200" dirty="0" smtClean="0">
                <a:latin typeface="Times New Roman" pitchFamily="18" charset="0"/>
                <a:cs typeface="Times New Roman" pitchFamily="18" charset="0"/>
              </a:rPr>
              <a:t>The PSD program is a federal preconstruction review and permitting program applicable to new major stationary sources and major modifications at existing major stationary sources.  It requires the application of Best Available Control Technology (BACT) to control emissions of certain pollutants, which now include GHGs.</a:t>
            </a:r>
          </a:p>
          <a:p>
            <a:pPr lvl="1" eaLnBrk="1" hangingPunct="1"/>
            <a:r>
              <a:rPr lang="en-US" sz="1200" dirty="0" smtClean="0">
                <a:latin typeface="Times New Roman" pitchFamily="18" charset="0"/>
                <a:cs typeface="Times New Roman" pitchFamily="18" charset="0"/>
              </a:rPr>
              <a:t>Reductions as Initially Designed: Included in D.1</a:t>
            </a:r>
          </a:p>
          <a:p>
            <a:pPr lvl="1" eaLnBrk="1" hangingPunct="1"/>
            <a:r>
              <a:rPr lang="en-US" sz="1200" dirty="0" smtClean="0">
                <a:latin typeface="Times New Roman" pitchFamily="18" charset="0"/>
                <a:cs typeface="Times New Roman" pitchFamily="18" charset="0"/>
              </a:rPr>
              <a:t>Reductions with Enhancements: Included in D.1 </a:t>
            </a:r>
          </a:p>
          <a:p>
            <a:pPr lvl="1" eaLnBrk="1" hangingPunct="1"/>
            <a:r>
              <a:rPr lang="en-US" sz="1200" dirty="0" smtClean="0">
                <a:latin typeface="Times New Roman" pitchFamily="18" charset="0"/>
                <a:cs typeface="Times New Roman" pitchFamily="18" charset="0"/>
              </a:rPr>
              <a:t>2012 RESI Economic Estimates:</a:t>
            </a:r>
          </a:p>
          <a:p>
            <a:pPr lvl="2" eaLnBrk="1" hangingPunct="1"/>
            <a:r>
              <a:rPr lang="en-US" sz="1200" dirty="0" smtClean="0">
                <a:latin typeface="Times New Roman" pitchFamily="18" charset="0"/>
                <a:cs typeface="Times New Roman" pitchFamily="18" charset="0"/>
              </a:rPr>
              <a:t>Total of 0 Jobs</a:t>
            </a:r>
          </a:p>
          <a:p>
            <a:pPr lvl="2" eaLnBrk="1" hangingPunct="1"/>
            <a:r>
              <a:rPr lang="en-US" sz="1200" dirty="0" smtClean="0">
                <a:latin typeface="Times New Roman" pitchFamily="18" charset="0"/>
                <a:cs typeface="Times New Roman" pitchFamily="18" charset="0"/>
              </a:rPr>
              <a:t>$223,823 net economic benefit</a:t>
            </a:r>
          </a:p>
          <a:p>
            <a:pPr lvl="1" eaLnBrk="1" hangingPunct="1"/>
            <a:r>
              <a:rPr lang="en-US" sz="1200" dirty="0" smtClean="0">
                <a:latin typeface="Times New Roman" pitchFamily="18" charset="0"/>
                <a:cs typeface="Times New Roman" pitchFamily="18" charset="0"/>
              </a:rPr>
              <a:t>Overall Success: Program is working as designed</a:t>
            </a:r>
          </a:p>
        </p:txBody>
      </p:sp>
      <p:pic>
        <p:nvPicPr>
          <p:cNvPr id="4" name="Picture 28" descr="https://encrypted-tbn1.gstatic.com/images?q=tbn:ANd9GcQKOfu9Jdp4iVGmWsX9hAd9eLEmYUQIR6zhFEq--o5oETYCA8xjhA"/>
          <p:cNvPicPr>
            <a:picLocks noChangeAspect="1" noChangeArrowheads="1"/>
          </p:cNvPicPr>
          <p:nvPr/>
        </p:nvPicPr>
        <p:blipFill>
          <a:blip r:embed="rId2" cstate="print"/>
          <a:srcRect/>
          <a:stretch>
            <a:fillRect/>
          </a:stretch>
        </p:blipFill>
        <p:spPr bwMode="auto">
          <a:xfrm>
            <a:off x="6019800" y="1295400"/>
            <a:ext cx="2743199" cy="2054750"/>
          </a:xfrm>
          <a:prstGeom prst="rect">
            <a:avLst/>
          </a:prstGeom>
          <a:noFill/>
          <a:ln w="38100">
            <a:solidFill>
              <a:srgbClr val="7030A0"/>
            </a:solidFill>
          </a:ln>
        </p:spPr>
      </p:pic>
      <p:pic>
        <p:nvPicPr>
          <p:cNvPr id="5" name="Picture 30" descr="https://encrypted-tbn0.gstatic.com/images?q=tbn:ANd9GcTS-6jVICw40SET8iWdFyxg3XswKS9wKGrT3kx-2aB329IIXRQn"/>
          <p:cNvPicPr>
            <a:picLocks noChangeAspect="1" noChangeArrowheads="1"/>
          </p:cNvPicPr>
          <p:nvPr/>
        </p:nvPicPr>
        <p:blipFill>
          <a:blip r:embed="rId3" cstate="print"/>
          <a:srcRect/>
          <a:stretch>
            <a:fillRect/>
          </a:stretch>
        </p:blipFill>
        <p:spPr bwMode="auto">
          <a:xfrm>
            <a:off x="6019800" y="3733800"/>
            <a:ext cx="2743199" cy="2054752"/>
          </a:xfrm>
          <a:prstGeom prst="rect">
            <a:avLst/>
          </a:prstGeom>
          <a:noFill/>
          <a:ln w="38100">
            <a:solidFill>
              <a:srgbClr val="FF0000"/>
            </a:solidFill>
          </a:ln>
        </p:spPr>
      </p:pic>
      <p:sp>
        <p:nvSpPr>
          <p:cNvPr id="6" name="TextBox 5"/>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5</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81000" y="685800"/>
            <a:ext cx="5410200" cy="5486400"/>
          </a:xfrm>
        </p:spPr>
        <p:txBody>
          <a:bodyPr/>
          <a:lstStyle/>
          <a:p>
            <a:pPr eaLnBrk="1" hangingPunct="1"/>
            <a:endParaRPr lang="en-US" sz="1300" dirty="0" smtClean="0">
              <a:latin typeface="Times New Roman" pitchFamily="18" charset="0"/>
              <a:cs typeface="Times New Roman" pitchFamily="18" charset="0"/>
            </a:endParaRPr>
          </a:p>
          <a:p>
            <a:pPr eaLnBrk="1" hangingPunct="1"/>
            <a:r>
              <a:rPr lang="en-US" sz="1300" b="1" dirty="0" smtClean="0">
                <a:latin typeface="Times New Roman" pitchFamily="18" charset="0"/>
                <a:cs typeface="Times New Roman" pitchFamily="18" charset="0"/>
              </a:rPr>
              <a:t>E.1.A.  Maryland Clean Cars Program</a:t>
            </a:r>
          </a:p>
          <a:p>
            <a:pPr lvl="1" eaLnBrk="1" hangingPunct="1"/>
            <a:r>
              <a:rPr lang="en-US" sz="1300" dirty="0" smtClean="0">
                <a:latin typeface="Times New Roman" pitchFamily="18" charset="0"/>
                <a:cs typeface="Times New Roman" pitchFamily="18" charset="0"/>
              </a:rPr>
              <a:t>The Maryland Clean Cars Program adopts California’s stricter vehicle emission standards and directly regulates carbon dioxide emissions. These standards became effective in Maryland for model year 2011 vehicles, significantly reducing a number of emissions including volatile organic compounds and nitrogen oxides.</a:t>
            </a:r>
          </a:p>
          <a:p>
            <a:pPr lvl="1" eaLnBrk="1" hangingPunct="1"/>
            <a:r>
              <a:rPr lang="en-US" sz="1300" dirty="0" smtClean="0">
                <a:latin typeface="Times New Roman" pitchFamily="18" charset="0"/>
                <a:cs typeface="Times New Roman" pitchFamily="18" charset="0"/>
              </a:rPr>
              <a:t>More detail later</a:t>
            </a:r>
          </a:p>
          <a:p>
            <a:pPr lvl="1" eaLnBrk="1" hangingPunct="1"/>
            <a:r>
              <a:rPr lang="en-US" sz="1300" dirty="0" smtClean="0">
                <a:latin typeface="Times New Roman" pitchFamily="18" charset="0"/>
                <a:cs typeface="Times New Roman" pitchFamily="18" charset="0"/>
              </a:rPr>
              <a:t>Overall Success: Program is performing as expected.</a:t>
            </a:r>
          </a:p>
          <a:p>
            <a:pPr eaLnBrk="1" hangingPunct="1"/>
            <a:r>
              <a:rPr lang="en-US" sz="1300" b="1" dirty="0" smtClean="0">
                <a:latin typeface="Times New Roman" pitchFamily="18" charset="0"/>
                <a:cs typeface="Times New Roman" pitchFamily="18" charset="0"/>
              </a:rPr>
              <a:t>E.1.C.  National Fuel Efficiency and Emission Standards for Medium and Heavy-Duty Trucks</a:t>
            </a:r>
          </a:p>
          <a:p>
            <a:pPr lvl="1" eaLnBrk="1" hangingPunct="1"/>
            <a:r>
              <a:rPr lang="en-US" sz="1300" dirty="0" smtClean="0">
                <a:latin typeface="Times New Roman" pitchFamily="18" charset="0"/>
                <a:cs typeface="Times New Roman" pitchFamily="18" charset="0"/>
              </a:rPr>
              <a:t>In 2011, the Obama Administration adopted the National Fuel Efficiency &amp; Emission Standards for Medium and Heavy-Duty Trucks, the first national program designed to reduce GHG emissions and improve fuel efficiency for this class of on road vehicles.  The program is implemented through a joint rule issued by EPA and NHTSA.</a:t>
            </a:r>
          </a:p>
          <a:p>
            <a:pPr lvl="1" eaLnBrk="1" hangingPunct="1"/>
            <a:r>
              <a:rPr lang="en-US" sz="1300" dirty="0" smtClean="0">
                <a:latin typeface="Times New Roman" pitchFamily="18" charset="0"/>
                <a:cs typeface="Times New Roman" pitchFamily="18" charset="0"/>
              </a:rPr>
              <a:t>Reductions as Initially Designed: 0.88 MMtCO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e</a:t>
            </a:r>
          </a:p>
          <a:p>
            <a:pPr lvl="1" eaLnBrk="1" hangingPunct="1"/>
            <a:r>
              <a:rPr lang="en-US" sz="1300" dirty="0" smtClean="0">
                <a:latin typeface="Times New Roman" pitchFamily="18" charset="0"/>
                <a:cs typeface="Times New Roman" pitchFamily="18" charset="0"/>
              </a:rPr>
              <a:t>Reductions with Enhancements: 0.88 MMtCO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e</a:t>
            </a:r>
          </a:p>
          <a:p>
            <a:pPr lvl="1" eaLnBrk="1" hangingPunct="1"/>
            <a:r>
              <a:rPr lang="en-US" sz="1300" dirty="0" smtClean="0">
                <a:latin typeface="Times New Roman" pitchFamily="18" charset="0"/>
                <a:cs typeface="Times New Roman" pitchFamily="18" charset="0"/>
              </a:rPr>
              <a:t>2012 RESI Economic Estimates:</a:t>
            </a:r>
          </a:p>
          <a:p>
            <a:pPr lvl="2" eaLnBrk="1" hangingPunct="1"/>
            <a:r>
              <a:rPr lang="en-US" sz="1300" dirty="0" smtClean="0">
                <a:latin typeface="Times New Roman" pitchFamily="18" charset="0"/>
                <a:cs typeface="Times New Roman" pitchFamily="18" charset="0"/>
              </a:rPr>
              <a:t>Total of -915 Jobs</a:t>
            </a:r>
          </a:p>
          <a:p>
            <a:pPr lvl="2" eaLnBrk="1" hangingPunct="1"/>
            <a:r>
              <a:rPr lang="en-US" sz="1300" dirty="0" smtClean="0">
                <a:latin typeface="Times New Roman" pitchFamily="18" charset="0"/>
                <a:cs typeface="Times New Roman" pitchFamily="18" charset="0"/>
              </a:rPr>
              <a:t>-$3.2 billion net economic benefit</a:t>
            </a:r>
          </a:p>
          <a:p>
            <a:pPr lvl="1" eaLnBrk="1" hangingPunct="1"/>
            <a:r>
              <a:rPr lang="en-US" sz="1300" dirty="0" smtClean="0">
                <a:latin typeface="Times New Roman" pitchFamily="18" charset="0"/>
                <a:cs typeface="Times New Roman" pitchFamily="18" charset="0"/>
              </a:rPr>
              <a:t>Overall Success: Program is working as designed</a:t>
            </a:r>
          </a:p>
        </p:txBody>
      </p:sp>
      <p:sp>
        <p:nvSpPr>
          <p:cNvPr id="5"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6" name="Picture 5" descr="https://encrypted-tbn2.gstatic.com/images?q=tbn:ANd9GcSnXWbBFS2gpV0w8dcpgAP34Ao03fcwbtfQjoA0Abj0qCM8-S12"/>
          <p:cNvPicPr>
            <a:picLocks noChangeAspect="1" noChangeArrowheads="1"/>
          </p:cNvPicPr>
          <p:nvPr/>
        </p:nvPicPr>
        <p:blipFill>
          <a:blip r:embed="rId2" cstate="print"/>
          <a:srcRect/>
          <a:stretch>
            <a:fillRect/>
          </a:stretch>
        </p:blipFill>
        <p:spPr bwMode="auto">
          <a:xfrm>
            <a:off x="6324600" y="1447800"/>
            <a:ext cx="2457765" cy="1600200"/>
          </a:xfrm>
          <a:prstGeom prst="rect">
            <a:avLst/>
          </a:prstGeom>
          <a:noFill/>
          <a:ln w="38100">
            <a:solidFill>
              <a:srgbClr val="FFFF00"/>
            </a:solidFill>
          </a:ln>
        </p:spPr>
      </p:pic>
      <p:pic>
        <p:nvPicPr>
          <p:cNvPr id="7" name="Picture 44" descr="https://encrypted-tbn2.gstatic.com/images?q=tbn:ANd9GcS_sIxtNHMax5cwVxkeKqdyNazkjjF9qTp1mW8StJTiUtraNnPQ"/>
          <p:cNvPicPr>
            <a:picLocks noChangeAspect="1" noChangeArrowheads="1"/>
          </p:cNvPicPr>
          <p:nvPr/>
        </p:nvPicPr>
        <p:blipFill>
          <a:blip r:embed="rId3" cstate="print"/>
          <a:srcRect/>
          <a:stretch>
            <a:fillRect/>
          </a:stretch>
        </p:blipFill>
        <p:spPr bwMode="auto">
          <a:xfrm>
            <a:off x="6253908" y="3581400"/>
            <a:ext cx="2585292" cy="1676400"/>
          </a:xfrm>
          <a:prstGeom prst="rect">
            <a:avLst/>
          </a:prstGeom>
          <a:noFill/>
          <a:ln w="38100">
            <a:solidFill>
              <a:srgbClr val="FF0000"/>
            </a:solidFill>
          </a:ln>
        </p:spPr>
      </p:pic>
      <p:sp>
        <p:nvSpPr>
          <p:cNvPr id="9" name="TextBox 8"/>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6</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52400" y="990600"/>
            <a:ext cx="6781800" cy="5486400"/>
          </a:xfrm>
        </p:spPr>
        <p:txBody>
          <a:bodyPr/>
          <a:lstStyle/>
          <a:p>
            <a:pPr marL="342900" lvl="1" indent="-342900" eaLnBrk="1" hangingPunct="1">
              <a:spcBef>
                <a:spcPct val="60000"/>
              </a:spcBef>
              <a:buFontTx/>
              <a:buChar char="•"/>
            </a:pPr>
            <a:r>
              <a:rPr lang="en-US" sz="1300" b="1" dirty="0" smtClean="0">
                <a:latin typeface="Times New Roman" pitchFamily="18" charset="0"/>
                <a:cs typeface="Times New Roman" pitchFamily="18" charset="0"/>
              </a:rPr>
              <a:t>H.1.  Evaluating the GHG Emissions Impact of Major New Transportation Projects </a:t>
            </a:r>
            <a:r>
              <a:rPr lang="en-US" sz="1300" dirty="0" smtClean="0">
                <a:latin typeface="Times New Roman" pitchFamily="18" charset="0"/>
                <a:cs typeface="Times New Roman" pitchFamily="18" charset="0"/>
              </a:rPr>
              <a:t>(In partnership with MDOT)</a:t>
            </a:r>
            <a:endParaRPr lang="en-US" sz="1300" b="1" dirty="0" smtClean="0">
              <a:latin typeface="Times New Roman" pitchFamily="18" charset="0"/>
              <a:cs typeface="Times New Roman" pitchFamily="18" charset="0"/>
            </a:endParaRPr>
          </a:p>
          <a:p>
            <a:pPr lvl="1" eaLnBrk="1" hangingPunct="1"/>
            <a:r>
              <a:rPr lang="en-US" sz="1300" dirty="0" smtClean="0">
                <a:latin typeface="Times New Roman" pitchFamily="18" charset="0"/>
                <a:cs typeface="Times New Roman" pitchFamily="18" charset="0"/>
              </a:rPr>
              <a:t>This new initiative is aimed at ensuring that potential increases in GHG emissions associated with the growth and increased vehicle miles traveled (VMT) resulting from major new transportation projects are addressed </a:t>
            </a:r>
          </a:p>
          <a:p>
            <a:pPr lvl="1" eaLnBrk="1" hangingPunct="1"/>
            <a:r>
              <a:rPr lang="en-US" sz="1300" dirty="0" smtClean="0">
                <a:latin typeface="Times New Roman" pitchFamily="18" charset="0"/>
                <a:cs typeface="Times New Roman" pitchFamily="18" charset="0"/>
              </a:rPr>
              <a:t>MDE and MDOT are working with Maryland’s two major MPOs to voluntarily:</a:t>
            </a:r>
          </a:p>
          <a:p>
            <a:pPr lvl="2" eaLnBrk="1" hangingPunct="1"/>
            <a:r>
              <a:rPr lang="en-US" sz="1300" dirty="0" smtClean="0">
                <a:latin typeface="Times New Roman" pitchFamily="18" charset="0"/>
                <a:cs typeface="Times New Roman" pitchFamily="18" charset="0"/>
              </a:rPr>
              <a:t>Report 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 emissions data generated each time Conformity modeling is done for other air pollutants</a:t>
            </a:r>
          </a:p>
          <a:p>
            <a:pPr lvl="2" eaLnBrk="1" hangingPunct="1"/>
            <a:r>
              <a:rPr lang="en-US" sz="1300" dirty="0" smtClean="0">
                <a:latin typeface="Times New Roman" pitchFamily="18" charset="0"/>
                <a:cs typeface="Times New Roman" pitchFamily="18" charset="0"/>
              </a:rPr>
              <a:t>Set 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 emissions reduction benchmarks for each transportation plan update and measure against previous plan</a:t>
            </a:r>
          </a:p>
          <a:p>
            <a:pPr lvl="1" eaLnBrk="1" hangingPunct="1"/>
            <a:r>
              <a:rPr lang="en-US" sz="1300" dirty="0" smtClean="0">
                <a:latin typeface="Times New Roman" pitchFamily="18" charset="0"/>
                <a:cs typeface="Times New Roman" pitchFamily="18" charset="0"/>
              </a:rPr>
              <a:t>Chapter 725 – 2010 Maryland law requires each transportation project selected for funding in the State’s Consolidated Transportation Plan to include an analysis of why the project satisfies climate goals in the GGRA Plan - MDOT has begun to implement</a:t>
            </a:r>
          </a:p>
          <a:p>
            <a:pPr lvl="1" eaLnBrk="1" hangingPunct="1"/>
            <a:r>
              <a:rPr lang="en-US" sz="1300" dirty="0" smtClean="0">
                <a:latin typeface="Times New Roman" pitchFamily="18" charset="0"/>
                <a:cs typeface="Times New Roman" pitchFamily="18" charset="0"/>
              </a:rPr>
              <a:t>Reductions from this program are realized with the execution of new transportation projects and a detailed economic analysis was not performed in 2012</a:t>
            </a:r>
          </a:p>
          <a:p>
            <a:pPr lvl="1" eaLnBrk="1" hangingPunct="1"/>
            <a:r>
              <a:rPr lang="en-US" sz="1300" dirty="0" smtClean="0">
                <a:latin typeface="Times New Roman" pitchFamily="18" charset="0"/>
                <a:cs typeface="Times New Roman" pitchFamily="18" charset="0"/>
              </a:rPr>
              <a:t>Overall Success: Still evolving</a:t>
            </a:r>
          </a:p>
          <a:p>
            <a:pPr eaLnBrk="1" hangingPunct="1"/>
            <a:r>
              <a:rPr lang="en-US" sz="1300" b="1" dirty="0" smtClean="0">
                <a:latin typeface="Times New Roman" pitchFamily="18" charset="0"/>
                <a:cs typeface="Times New Roman" pitchFamily="18" charset="0"/>
              </a:rPr>
              <a:t>L.  Zero Waste: Maryland’s Long-Term Strategy to an 85% Reduction in Generation of Solid Waste by 2030</a:t>
            </a:r>
            <a:endParaRPr lang="en-US" sz="1300" dirty="0" smtClean="0">
              <a:latin typeface="Times New Roman" pitchFamily="18" charset="0"/>
              <a:cs typeface="Times New Roman" pitchFamily="18" charset="0"/>
            </a:endParaRPr>
          </a:p>
          <a:p>
            <a:pPr lvl="1" eaLnBrk="1" hangingPunct="1"/>
            <a:r>
              <a:rPr lang="en-US" sz="1300" dirty="0" smtClean="0">
                <a:latin typeface="Times New Roman" pitchFamily="18" charset="0"/>
                <a:cs typeface="Times New Roman" pitchFamily="18" charset="0"/>
              </a:rPr>
              <a:t>Zero waste is a concept that calls for the near-elimination of solid waste sent to landfills or incinerators for disposal. Instead, the vast majority of Maryland’s solid waste will be reused, recycled, composted, or prevented through source reduction.</a:t>
            </a:r>
          </a:p>
          <a:p>
            <a:pPr lvl="1" eaLnBrk="1" hangingPunct="1"/>
            <a:r>
              <a:rPr lang="en-US" sz="1300" dirty="0" smtClean="0">
                <a:latin typeface="Times New Roman" pitchFamily="18" charset="0"/>
                <a:cs typeface="Times New Roman" pitchFamily="18" charset="0"/>
              </a:rPr>
              <a:t>More detail later</a:t>
            </a:r>
          </a:p>
          <a:p>
            <a:pPr lvl="1" eaLnBrk="1" hangingPunct="1"/>
            <a:r>
              <a:rPr lang="en-US" sz="1300" dirty="0" smtClean="0">
                <a:latin typeface="Times New Roman" pitchFamily="18" charset="0"/>
                <a:cs typeface="Times New Roman" pitchFamily="18" charset="0"/>
              </a:rPr>
              <a:t>Overall Success: Mixed with possible upside, recycling rate have been lower, but waste generation has reduced more than expected</a:t>
            </a:r>
          </a:p>
        </p:txBody>
      </p:sp>
      <p:sp>
        <p:nvSpPr>
          <p:cNvPr id="5"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4" name="Picture 6" descr="NOAA Photo Library Image - line2321"/>
          <p:cNvPicPr>
            <a:picLocks noChangeAspect="1" noChangeArrowheads="1"/>
          </p:cNvPicPr>
          <p:nvPr/>
        </p:nvPicPr>
        <p:blipFill>
          <a:blip r:embed="rId2" cstate="print"/>
          <a:srcRect/>
          <a:stretch>
            <a:fillRect/>
          </a:stretch>
        </p:blipFill>
        <p:spPr bwMode="auto">
          <a:xfrm>
            <a:off x="7234237" y="1535112"/>
            <a:ext cx="1376363" cy="3722688"/>
          </a:xfrm>
          <a:prstGeom prst="rect">
            <a:avLst/>
          </a:prstGeom>
          <a:noFill/>
          <a:ln w="38100">
            <a:solidFill>
              <a:schemeClr val="bg1">
                <a:lumMod val="25000"/>
              </a:schemeClr>
            </a:solidFill>
            <a:miter lim="800000"/>
            <a:headEnd/>
            <a:tailEnd/>
          </a:ln>
        </p:spPr>
      </p:pic>
      <p:sp>
        <p:nvSpPr>
          <p:cNvPr id="7" name="TextBox 6"/>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7</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304800" y="685800"/>
            <a:ext cx="5638800" cy="5486400"/>
          </a:xfrm>
        </p:spPr>
        <p:txBody>
          <a:bodyPr/>
          <a:lstStyle/>
          <a:p>
            <a:pPr lvl="1" eaLnBrk="1" hangingPunct="1"/>
            <a:endParaRPr lang="en-US" sz="1200" dirty="0" smtClean="0">
              <a:latin typeface="Times New Roman" pitchFamily="18" charset="0"/>
              <a:cs typeface="Times New Roman" pitchFamily="18" charset="0"/>
            </a:endParaRPr>
          </a:p>
          <a:p>
            <a:pPr lvl="1" eaLnBrk="1" hangingPunct="1"/>
            <a:endParaRPr lang="en-US" sz="1200" dirty="0" smtClean="0">
              <a:latin typeface="Times New Roman" pitchFamily="18" charset="0"/>
              <a:cs typeface="Times New Roman" pitchFamily="18" charset="0"/>
            </a:endParaRPr>
          </a:p>
          <a:p>
            <a:pPr eaLnBrk="1" hangingPunct="1"/>
            <a:r>
              <a:rPr lang="en-US" sz="1200" b="1" dirty="0" smtClean="0">
                <a:latin typeface="Times New Roman" pitchFamily="18" charset="0"/>
                <a:cs typeface="Times New Roman" pitchFamily="18" charset="0"/>
              </a:rPr>
              <a:t>M.2.  Leadership-By-Example: Maryland Colleges and Universities</a:t>
            </a:r>
          </a:p>
          <a:p>
            <a:pPr lvl="1" eaLnBrk="1" hangingPunct="1"/>
            <a:r>
              <a:rPr lang="en-US" sz="1200" dirty="0" smtClean="0">
                <a:latin typeface="Times New Roman" pitchFamily="18" charset="0"/>
                <a:cs typeface="Times New Roman" pitchFamily="18" charset="0"/>
              </a:rPr>
              <a:t>In Maryland, the presidents’ of 23 colleges and universities—including all USM schools, Morgan, SMCM, 4 community colleges and 4 independent institutions— have signed the American College and University Presidents Climate Commitment, which requires each school to complete a GHG inventory, develop a climate action plan and implement strategies to reduce GHG emissions to achieve a set target. </a:t>
            </a:r>
          </a:p>
          <a:p>
            <a:pPr lvl="1" eaLnBrk="1" hangingPunct="1"/>
            <a:r>
              <a:rPr lang="en-US" sz="1200" dirty="0" smtClean="0">
                <a:latin typeface="Times New Roman" pitchFamily="18" charset="0"/>
                <a:cs typeface="Times New Roman" pitchFamily="18" charset="0"/>
              </a:rPr>
              <a:t>Reductions as Initially Designed: 0.37 MMtCO</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e</a:t>
            </a:r>
          </a:p>
          <a:p>
            <a:pPr lvl="1" eaLnBrk="1" hangingPunct="1"/>
            <a:r>
              <a:rPr lang="en-US" sz="1200" dirty="0" smtClean="0">
                <a:latin typeface="Times New Roman" pitchFamily="18" charset="0"/>
                <a:cs typeface="Times New Roman" pitchFamily="18" charset="0"/>
              </a:rPr>
              <a:t>Reductions with Enhancements: 0.37 MMtCO</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e</a:t>
            </a:r>
          </a:p>
          <a:p>
            <a:pPr lvl="1" eaLnBrk="1" hangingPunct="1"/>
            <a:r>
              <a:rPr lang="en-US" sz="1200" dirty="0" smtClean="0">
                <a:latin typeface="Times New Roman" pitchFamily="18" charset="0"/>
                <a:cs typeface="Times New Roman" pitchFamily="18" charset="0"/>
              </a:rPr>
              <a:t>2012 RESI Economic Estimates:</a:t>
            </a:r>
          </a:p>
          <a:p>
            <a:pPr lvl="2" eaLnBrk="1" hangingPunct="1"/>
            <a:r>
              <a:rPr lang="en-US" sz="1200" dirty="0" smtClean="0">
                <a:latin typeface="Times New Roman" pitchFamily="18" charset="0"/>
                <a:cs typeface="Times New Roman" pitchFamily="18" charset="0"/>
              </a:rPr>
              <a:t>Total of 182 Jobs</a:t>
            </a:r>
          </a:p>
          <a:p>
            <a:pPr lvl="2" eaLnBrk="1" hangingPunct="1"/>
            <a:r>
              <a:rPr lang="en-US" sz="1200" dirty="0" smtClean="0">
                <a:latin typeface="Times New Roman" pitchFamily="18" charset="0"/>
                <a:cs typeface="Times New Roman" pitchFamily="18" charset="0"/>
              </a:rPr>
              <a:t>$50.7 million net economic benefit</a:t>
            </a:r>
          </a:p>
          <a:p>
            <a:pPr eaLnBrk="1" hangingPunct="1"/>
            <a:r>
              <a:rPr lang="en-US" sz="1200" b="1" dirty="0" smtClean="0">
                <a:latin typeface="Times New Roman" pitchFamily="18" charset="0"/>
                <a:cs typeface="Times New Roman" pitchFamily="18" charset="0"/>
              </a:rPr>
              <a:t>M.3.  Leadership-By-Example: Federal Government</a:t>
            </a:r>
          </a:p>
          <a:p>
            <a:pPr lvl="1" eaLnBrk="1" hangingPunct="1"/>
            <a:r>
              <a:rPr lang="en-US" sz="1200" dirty="0" smtClean="0">
                <a:latin typeface="Times New Roman" pitchFamily="18" charset="0"/>
                <a:cs typeface="Times New Roman" pitchFamily="18" charset="0"/>
              </a:rPr>
              <a:t>Federal agencies with facilities located in Maryland are implementing suites of lead-by-example programs to improve efficiency, reduce waste, and integrate renewable energy and sustainable practices into their operations, facilities and fleets.</a:t>
            </a:r>
          </a:p>
          <a:p>
            <a:pPr lvl="1" eaLnBrk="1" hangingPunct="1"/>
            <a:r>
              <a:rPr lang="en-US" sz="1200" dirty="0" smtClean="0">
                <a:latin typeface="Times New Roman" pitchFamily="18" charset="0"/>
                <a:cs typeface="Times New Roman" pitchFamily="18" charset="0"/>
              </a:rPr>
              <a:t>Reductions as Initially Designed: 0.27 MMtCO</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e</a:t>
            </a:r>
          </a:p>
          <a:p>
            <a:pPr lvl="1" eaLnBrk="1" hangingPunct="1"/>
            <a:r>
              <a:rPr lang="en-US" sz="1200" dirty="0" smtClean="0">
                <a:latin typeface="Times New Roman" pitchFamily="18" charset="0"/>
                <a:cs typeface="Times New Roman" pitchFamily="18" charset="0"/>
              </a:rPr>
              <a:t>Reductions with Enhancements: 0.27 MMtCO</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e</a:t>
            </a:r>
          </a:p>
          <a:p>
            <a:pPr lvl="1" eaLnBrk="1" hangingPunct="1"/>
            <a:r>
              <a:rPr lang="en-US" sz="1200" dirty="0" smtClean="0">
                <a:latin typeface="Times New Roman" pitchFamily="18" charset="0"/>
                <a:cs typeface="Times New Roman" pitchFamily="18" charset="0"/>
              </a:rPr>
              <a:t>2012 RESI Economic Estimates:</a:t>
            </a:r>
          </a:p>
          <a:p>
            <a:pPr lvl="2" eaLnBrk="1" hangingPunct="1"/>
            <a:r>
              <a:rPr lang="en-US" sz="1200" dirty="0" smtClean="0">
                <a:latin typeface="Times New Roman" pitchFamily="18" charset="0"/>
                <a:cs typeface="Times New Roman" pitchFamily="18" charset="0"/>
              </a:rPr>
              <a:t>Total of 1,347 Jobs</a:t>
            </a:r>
          </a:p>
          <a:p>
            <a:pPr lvl="2" eaLnBrk="1" hangingPunct="1"/>
            <a:r>
              <a:rPr lang="en-US" sz="1200" dirty="0" smtClean="0">
                <a:latin typeface="Times New Roman" pitchFamily="18" charset="0"/>
                <a:cs typeface="Times New Roman" pitchFamily="18" charset="0"/>
              </a:rPr>
              <a:t>$138.9 million net economic benefit</a:t>
            </a:r>
          </a:p>
          <a:p>
            <a:pPr lvl="1" eaLnBrk="1" hangingPunct="1"/>
            <a:r>
              <a:rPr lang="en-US" sz="1200" dirty="0" smtClean="0">
                <a:latin typeface="Times New Roman" pitchFamily="18" charset="0"/>
                <a:cs typeface="Times New Roman" pitchFamily="18" charset="0"/>
              </a:rPr>
              <a:t>Overall Success: Positive, with likely greater than previously estimated results </a:t>
            </a:r>
          </a:p>
        </p:txBody>
      </p:sp>
      <p:sp>
        <p:nvSpPr>
          <p:cNvPr id="5"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6" name="Picture 18" descr="4675899754_3e524da299_o"/>
          <p:cNvPicPr>
            <a:picLocks noChangeAspect="1" noChangeArrowheads="1"/>
          </p:cNvPicPr>
          <p:nvPr/>
        </p:nvPicPr>
        <p:blipFill>
          <a:blip r:embed="rId2" cstate="print"/>
          <a:srcRect/>
          <a:stretch>
            <a:fillRect/>
          </a:stretch>
        </p:blipFill>
        <p:spPr bwMode="auto">
          <a:xfrm>
            <a:off x="6562455" y="1371600"/>
            <a:ext cx="1590945" cy="2286000"/>
          </a:xfrm>
          <a:prstGeom prst="rect">
            <a:avLst/>
          </a:prstGeom>
          <a:noFill/>
          <a:ln w="38100">
            <a:solidFill>
              <a:schemeClr val="accent6">
                <a:lumMod val="75000"/>
              </a:schemeClr>
            </a:solidFill>
            <a:miter lim="800000"/>
            <a:headEnd/>
            <a:tailEnd/>
          </a:ln>
        </p:spPr>
      </p:pic>
      <p:pic>
        <p:nvPicPr>
          <p:cNvPr id="7" name="Picture 16" descr="7107644-md"/>
          <p:cNvPicPr>
            <a:picLocks noChangeAspect="1" noChangeArrowheads="1"/>
          </p:cNvPicPr>
          <p:nvPr/>
        </p:nvPicPr>
        <p:blipFill>
          <a:blip r:embed="rId3" cstate="print"/>
          <a:srcRect/>
          <a:stretch>
            <a:fillRect/>
          </a:stretch>
        </p:blipFill>
        <p:spPr bwMode="auto">
          <a:xfrm>
            <a:off x="6082616" y="3886200"/>
            <a:ext cx="2591484" cy="1777630"/>
          </a:xfrm>
          <a:prstGeom prst="rect">
            <a:avLst/>
          </a:prstGeom>
          <a:noFill/>
          <a:ln w="9525">
            <a:noFill/>
            <a:miter lim="800000"/>
            <a:headEnd/>
            <a:tailEnd/>
          </a:ln>
        </p:spPr>
      </p:pic>
      <p:sp>
        <p:nvSpPr>
          <p:cNvPr id="9" name="TextBox 8"/>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8</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04800" y="1066800"/>
            <a:ext cx="5410200" cy="5486400"/>
          </a:xfrm>
        </p:spPr>
        <p:txBody>
          <a:bodyPr/>
          <a:lstStyle/>
          <a:p>
            <a:pPr eaLnBrk="1" hangingPunct="1"/>
            <a:r>
              <a:rPr lang="en-US" sz="1150" b="1" dirty="0" smtClean="0">
                <a:latin typeface="Times New Roman" pitchFamily="18" charset="0"/>
                <a:cs typeface="Times New Roman" pitchFamily="18" charset="0"/>
              </a:rPr>
              <a:t>M.4.  Leadership-By-Example: Local Government</a:t>
            </a:r>
          </a:p>
          <a:p>
            <a:pPr lvl="1" eaLnBrk="1" hangingPunct="1"/>
            <a:r>
              <a:rPr lang="en-US" sz="1150" dirty="0" smtClean="0">
                <a:latin typeface="Times New Roman" pitchFamily="18" charset="0"/>
                <a:cs typeface="Times New Roman" pitchFamily="18" charset="0"/>
              </a:rPr>
              <a:t>Maryland county and municipal governments, together with State agencies, are adopting policies and practices to obtain high performance and energy-efficient buildings, facilities and vehicle fleets, and reduce the carbon footprint in purchasing, procurement and other government operations.</a:t>
            </a:r>
          </a:p>
          <a:p>
            <a:pPr lvl="1" eaLnBrk="1" hangingPunct="1"/>
            <a:r>
              <a:rPr lang="en-US" sz="1150" dirty="0" smtClean="0">
                <a:latin typeface="Times New Roman" pitchFamily="18" charset="0"/>
                <a:cs typeface="Times New Roman" pitchFamily="18" charset="0"/>
              </a:rPr>
              <a:t>Reductions as Initially Designed: 0.25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Reductions with Enhancements: 0.25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2012 RESI Economic Estimates:</a:t>
            </a:r>
          </a:p>
          <a:p>
            <a:pPr lvl="2" eaLnBrk="1" hangingPunct="1"/>
            <a:r>
              <a:rPr lang="en-US" sz="1150" dirty="0" smtClean="0">
                <a:latin typeface="Times New Roman" pitchFamily="18" charset="0"/>
                <a:cs typeface="Times New Roman" pitchFamily="18" charset="0"/>
              </a:rPr>
              <a:t>Total of 1,982 Jobs</a:t>
            </a:r>
          </a:p>
          <a:p>
            <a:pPr lvl="2" eaLnBrk="1" hangingPunct="1"/>
            <a:r>
              <a:rPr lang="en-US" sz="1150" dirty="0" smtClean="0">
                <a:latin typeface="Times New Roman" pitchFamily="18" charset="0"/>
                <a:cs typeface="Times New Roman" pitchFamily="18" charset="0"/>
              </a:rPr>
              <a:t>$186 million net economic benefit</a:t>
            </a:r>
          </a:p>
          <a:p>
            <a:pPr lvl="1" eaLnBrk="1" hangingPunct="1"/>
            <a:r>
              <a:rPr lang="en-US" sz="1150" dirty="0" smtClean="0">
                <a:latin typeface="Times New Roman" pitchFamily="18" charset="0"/>
                <a:cs typeface="Times New Roman" pitchFamily="18" charset="0"/>
              </a:rPr>
              <a:t>Overall Success: Indeterminate with possible upside</a:t>
            </a:r>
          </a:p>
          <a:p>
            <a:pPr eaLnBrk="1" hangingPunct="1"/>
            <a:r>
              <a:rPr lang="en-US" sz="1150" b="1" dirty="0" smtClean="0">
                <a:latin typeface="Times New Roman" pitchFamily="18" charset="0"/>
                <a:cs typeface="Times New Roman" pitchFamily="18" charset="0"/>
              </a:rPr>
              <a:t>N.1.  Voluntary Stationary Source Reductions</a:t>
            </a:r>
          </a:p>
          <a:p>
            <a:pPr lvl="1" eaLnBrk="1" hangingPunct="1"/>
            <a:r>
              <a:rPr lang="en-US" sz="1150" dirty="0" smtClean="0">
                <a:latin typeface="Times New Roman" pitchFamily="18" charset="0"/>
                <a:cs typeface="Times New Roman" pitchFamily="18" charset="0"/>
              </a:rPr>
              <a:t>GGRA provides two paths for sources in the State’s manufacturing sector to follow to potentially get credit for any voluntary programs that they are implementing.  Either companies may simply take totally voluntary action and provide a good faith estimate of potential reductions, which if appropriate, included in the plan as a reduction, or a company can implement an early voluntary GHG emissions reduction plan, which must be approved by MDE before January 1, 2012 and secure a formal “credit.”</a:t>
            </a:r>
          </a:p>
          <a:p>
            <a:pPr lvl="1" eaLnBrk="1" hangingPunct="1"/>
            <a:r>
              <a:rPr lang="en-US" sz="1150" dirty="0" smtClean="0">
                <a:latin typeface="Times New Roman" pitchFamily="18" charset="0"/>
                <a:cs typeface="Times New Roman" pitchFamily="18" charset="0"/>
              </a:rPr>
              <a:t>Reductions as Initially Designed: 0.17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Reductions with Enhancements: 0.17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2012 RESI Economic Estimates:</a:t>
            </a:r>
          </a:p>
          <a:p>
            <a:pPr lvl="2" eaLnBrk="1" hangingPunct="1"/>
            <a:r>
              <a:rPr lang="en-US" sz="1150" dirty="0" smtClean="0">
                <a:latin typeface="Times New Roman" pitchFamily="18" charset="0"/>
                <a:cs typeface="Times New Roman" pitchFamily="18" charset="0"/>
              </a:rPr>
              <a:t>Total of 4 Jobs</a:t>
            </a:r>
          </a:p>
          <a:p>
            <a:pPr lvl="2" eaLnBrk="1" hangingPunct="1"/>
            <a:r>
              <a:rPr lang="en-US" sz="1150" dirty="0" smtClean="0">
                <a:latin typeface="Times New Roman" pitchFamily="18" charset="0"/>
                <a:cs typeface="Times New Roman" pitchFamily="18" charset="0"/>
              </a:rPr>
              <a:t>$4.9 million net economic benefit</a:t>
            </a:r>
          </a:p>
          <a:p>
            <a:pPr lvl="1" eaLnBrk="1" hangingPunct="1"/>
            <a:r>
              <a:rPr lang="en-US" sz="1150" dirty="0" smtClean="0">
                <a:latin typeface="Times New Roman" pitchFamily="18" charset="0"/>
                <a:cs typeface="Times New Roman" pitchFamily="18" charset="0"/>
              </a:rPr>
              <a:t>Overall Success: Program is working as designed</a:t>
            </a:r>
          </a:p>
        </p:txBody>
      </p:sp>
      <p:sp>
        <p:nvSpPr>
          <p:cNvPr id="4" name="Title 1"/>
          <p:cNvSpPr txBox="1">
            <a:spLocks noGrp="1"/>
          </p:cNvSpPr>
          <p:nvPr>
            <p:ph type="title"/>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5" name="Picture 6" descr="ANd9GcSq8i9nABeKVipRLgvZxjkdEkJJzPzChoor-d0-8KY3YqvR3p8J3dnq-wrb"/>
          <p:cNvPicPr>
            <a:picLocks noChangeAspect="1" noChangeArrowheads="1"/>
          </p:cNvPicPr>
          <p:nvPr/>
        </p:nvPicPr>
        <p:blipFill>
          <a:blip r:embed="rId2" cstate="print"/>
          <a:srcRect/>
          <a:stretch>
            <a:fillRect/>
          </a:stretch>
        </p:blipFill>
        <p:spPr bwMode="auto">
          <a:xfrm>
            <a:off x="5943600" y="3619500"/>
            <a:ext cx="2768600" cy="1842319"/>
          </a:xfrm>
          <a:prstGeom prst="rect">
            <a:avLst/>
          </a:prstGeom>
          <a:noFill/>
          <a:ln w="38100">
            <a:solidFill>
              <a:srgbClr val="000080"/>
            </a:solidFill>
            <a:miter lim="800000"/>
            <a:headEnd/>
            <a:tailEnd/>
          </a:ln>
        </p:spPr>
      </p:pic>
      <p:pic>
        <p:nvPicPr>
          <p:cNvPr id="6" name="Picture 8" descr="ANd9GcTK5rumB7aPKylGUp5TYMI3vjEWiT2Af3TI0jiC6GO895STPv382Q"/>
          <p:cNvPicPr>
            <a:picLocks noChangeAspect="1" noChangeArrowheads="1"/>
          </p:cNvPicPr>
          <p:nvPr/>
        </p:nvPicPr>
        <p:blipFill>
          <a:blip r:embed="rId3" cstate="print"/>
          <a:srcRect/>
          <a:stretch>
            <a:fillRect/>
          </a:stretch>
        </p:blipFill>
        <p:spPr bwMode="auto">
          <a:xfrm>
            <a:off x="5991225" y="1341438"/>
            <a:ext cx="2619375" cy="1785598"/>
          </a:xfrm>
          <a:prstGeom prst="rect">
            <a:avLst/>
          </a:prstGeom>
          <a:noFill/>
          <a:ln w="38100">
            <a:solidFill>
              <a:srgbClr val="FF0000"/>
            </a:solidFill>
            <a:miter lim="800000"/>
            <a:headEnd/>
            <a:tailEnd/>
          </a:ln>
        </p:spPr>
      </p:pic>
      <p:sp>
        <p:nvSpPr>
          <p:cNvPr id="8" name="TextBox 7"/>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9</a:t>
            </a:r>
            <a:endParaRPr lang="en-US" sz="1600"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FFFFFF"/>
      </a:dk1>
      <a:lt1>
        <a:srgbClr val="FFFFFF"/>
      </a:lt1>
      <a:dk2>
        <a:srgbClr val="99CCFF"/>
      </a:dk2>
      <a:lt2>
        <a:srgbClr val="FFCC66"/>
      </a:lt2>
      <a:accent1>
        <a:srgbClr val="99CCFF"/>
      </a:accent1>
      <a:accent2>
        <a:srgbClr val="000000"/>
      </a:accent2>
      <a:accent3>
        <a:srgbClr val="CAE2FF"/>
      </a:accent3>
      <a:accent4>
        <a:srgbClr val="DADADA"/>
      </a:accent4>
      <a:accent5>
        <a:srgbClr val="CAE2FF"/>
      </a:accent5>
      <a:accent6>
        <a:srgbClr val="000000"/>
      </a:accent6>
      <a:hlink>
        <a:srgbClr val="0000CC"/>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Default Design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Default Design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348B39194AC046A9376E1A21A31503" ma:contentTypeVersion="9" ma:contentTypeDescription="Create a new document." ma:contentTypeScope="" ma:versionID="19924b85f615724e48323af687181553">
  <xsd:schema xmlns:xsd="http://www.w3.org/2001/XMLSchema" xmlns:xs="http://www.w3.org/2001/XMLSchema" xmlns:p="http://schemas.microsoft.com/office/2006/metadata/properties" xmlns:ns1="c066dafd-b1d5-4b67-828d-c4950ff49b2d" targetNamespace="http://schemas.microsoft.com/office/2006/metadata/properties" ma:root="true" ma:fieldsID="103dd11243d983a2c38646761ae1ff6d" ns1:_="">
    <xsd:import namespace="c066dafd-b1d5-4b67-828d-c4950ff49b2d"/>
    <xsd:element name="properties">
      <xsd:complexType>
        <xsd:sequence>
          <xsd:element name="documentManagement">
            <xsd:complexType>
              <xsd:all>
                <xsd:element ref="ns1:_x0049_D1"/>
                <xsd:element ref="ns1:Meeting_x0020_Date"/>
                <xsd:element ref="ns1:Order0" minOccurs="0"/>
                <xsd:element ref="ns1:OutreachLocation" minOccurs="0"/>
                <xsd:element ref="ns1:Doc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6dafd-b1d5-4b67-828d-c4950ff49b2d" elementFormDefault="qualified">
    <xsd:import namespace="http://schemas.microsoft.com/office/2006/documentManagement/types"/>
    <xsd:import namespace="http://schemas.microsoft.com/office/infopath/2007/PartnerControls"/>
    <xsd:element name="_x0049_D1" ma:index="0" ma:displayName="ID1" ma:decimals="0" ma:indexed="true" ma:internalName="_x0049_D1" ma:readOnly="false" ma:percentage="FALSE">
      <xsd:simpleType>
        <xsd:restriction base="dms:Number"/>
      </xsd:simpleType>
    </xsd:element>
    <xsd:element name="Meeting_x0020_Date" ma:index="3" ma:displayName="Meeting Date" ma:format="DateOnly" ma:internalName="Meeting_x0020_Date" ma:readOnly="false">
      <xsd:simpleType>
        <xsd:restriction base="dms:DateTime"/>
      </xsd:simpleType>
    </xsd:element>
    <xsd:element name="Order0" ma:index="4" nillable="true" ma:displayName="Order" ma:decimals="0" ma:internalName="Order0" ma:readOnly="false" ma:percentage="FALSE">
      <xsd:simpleType>
        <xsd:restriction base="dms:Number"/>
      </xsd:simpleType>
    </xsd:element>
    <xsd:element name="OutreachLocation" ma:index="5" nillable="true" ma:displayName="Other" ma:internalName="OutreachLocation" ma:readOnly="false">
      <xsd:simpleType>
        <xsd:restriction base="dms:Text">
          <xsd:maxLength value="255"/>
        </xsd:restriction>
      </xsd:simpleType>
    </xsd:element>
    <xsd:element name="Doc_Status" ma:index="6" nillable="true" ma:displayName="Doc_Status" ma:default="Active" ma:format="Dropdown" ma:internalName="Doc_Status" ma:readOnly="false">
      <xsd:simpleType>
        <xsd:restriction base="dms:Choice">
          <xsd:enumeration value="Active"/>
          <xsd:enumeration value="Do not display"/>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oc_Status xmlns="c066dafd-b1d5-4b67-828d-c4950ff49b2d">Archive</Doc_Status>
    <_x0049_D1 xmlns="c066dafd-b1d5-4b67-828d-c4950ff49b2d">8</_x0049_D1>
    <OutreachLocation xmlns="c066dafd-b1d5-4b67-828d-c4950ff49b2d" xsi:nil="true"/>
    <Order0 xmlns="c066dafd-b1d5-4b67-828d-c4950ff49b2d">8</Order0>
    <Meeting_x0020_Date xmlns="c066dafd-b1d5-4b67-828d-c4950ff49b2d">2015-05-06T04:00:00+00:00</Meeting_x0020_Date>
  </documentManagement>
</p:properties>
</file>

<file path=customXml/itemProps1.xml><?xml version="1.0" encoding="utf-8"?>
<ds:datastoreItem xmlns:ds="http://schemas.openxmlformats.org/officeDocument/2006/customXml" ds:itemID="{0F5A5323-AC9C-4EF3-ABCC-F81ADAACE0A0}"/>
</file>

<file path=customXml/itemProps2.xml><?xml version="1.0" encoding="utf-8"?>
<ds:datastoreItem xmlns:ds="http://schemas.openxmlformats.org/officeDocument/2006/customXml" ds:itemID="{6EB23EFC-0CA1-4D34-B032-A36A7280DCBC}"/>
</file>

<file path=customXml/itemProps3.xml><?xml version="1.0" encoding="utf-8"?>
<ds:datastoreItem xmlns:ds="http://schemas.openxmlformats.org/officeDocument/2006/customXml" ds:itemID="{802DD79E-6301-4F26-84F8-C78DBEFFDADB}"/>
</file>

<file path=docProps/app.xml><?xml version="1.0" encoding="utf-8"?>
<Properties xmlns="http://schemas.openxmlformats.org/officeDocument/2006/extended-properties" xmlns:vt="http://schemas.openxmlformats.org/officeDocument/2006/docPropsVTypes">
  <Template/>
  <TotalTime>745</TotalTime>
  <Words>2873</Words>
  <Application>Microsoft Office PowerPoint</Application>
  <PresentationFormat>On-screen Show (4:3)</PresentationFormat>
  <Paragraphs>268</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Implementation of GGRA Programs Assigned to MDE</vt:lpstr>
      <vt:lpstr>Overview</vt:lpstr>
      <vt:lpstr>MDE’s Assigned Programs</vt:lpstr>
      <vt:lpstr>MDE Program Snapshots</vt:lpstr>
      <vt:lpstr>MDE Program Snapshots (Continued)</vt:lpstr>
      <vt:lpstr>Slide 6</vt:lpstr>
      <vt:lpstr>Slide 7</vt:lpstr>
      <vt:lpstr>Slide 8</vt:lpstr>
      <vt:lpstr>MDE Program Snapshots (Continued)</vt:lpstr>
      <vt:lpstr>Slide 10</vt:lpstr>
      <vt:lpstr>Slide 11</vt:lpstr>
      <vt:lpstr>More Detail - RGGI</vt:lpstr>
      <vt:lpstr>More Detail – RGGI – Jobs and the Economy</vt:lpstr>
      <vt:lpstr>More Detail – RGGI - Reductions</vt:lpstr>
      <vt:lpstr>More Detail – RGGI - The Future</vt:lpstr>
      <vt:lpstr>More Detail – Clean Cars </vt:lpstr>
      <vt:lpstr>More Detail - Clean Cars – Jobs and the Economy</vt:lpstr>
      <vt:lpstr>More Detail - Clean Cars - Reductions</vt:lpstr>
      <vt:lpstr>More Detail - Clean Cars – The Future</vt:lpstr>
      <vt:lpstr>More Details – Zero Waste</vt:lpstr>
      <vt:lpstr>More Details – Zero Waste – Jobs and the Economy</vt:lpstr>
      <vt:lpstr>More Details – Zero Waste - Reductions</vt:lpstr>
      <vt:lpstr>More Details – Zero Waste – The Future</vt:lpstr>
      <vt:lpstr>Working Group Discussion</vt:lpstr>
    </vt:vector>
  </TitlesOfParts>
  <Company>Maryland Department of the Environment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Handout 7 - Implementation of GGRA Programs Assigned to MDE: A Brief Analysis of Overall Success and Areas for Improvement</dc:title>
  <dc:creator>mde</dc:creator>
  <cp:lastModifiedBy>sal</cp:lastModifiedBy>
  <cp:revision>95</cp:revision>
  <cp:lastPrinted>1601-01-01T00:00:00Z</cp:lastPrinted>
  <dcterms:created xsi:type="dcterms:W3CDTF">2005-07-18T19:35:10Z</dcterms:created>
  <dcterms:modified xsi:type="dcterms:W3CDTF">2015-05-05T12:48:59Z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0x0101006D348B39194AC046A9376E1A21A31503</vt:lpwstr>
  </property>
  <property fmtid="{D5CDD505-2E9C-101B-9397-08002B2CF9AE}" pid="3" name="Order">
    <vt:r8>1500</vt:r8>
  </property>
</Properties>
</file>