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2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1" r:id="rId3"/>
  </p:sldMasterIdLst>
  <p:notesMasterIdLst>
    <p:notesMasterId r:id="rId37"/>
  </p:notesMasterIdLst>
  <p:handoutMasterIdLst>
    <p:handoutMasterId r:id="rId38"/>
  </p:handoutMasterIdLst>
  <p:sldIdLst>
    <p:sldId id="302" r:id="rId4"/>
    <p:sldId id="393" r:id="rId5"/>
    <p:sldId id="410" r:id="rId6"/>
    <p:sldId id="423" r:id="rId7"/>
    <p:sldId id="413" r:id="rId8"/>
    <p:sldId id="441" r:id="rId9"/>
    <p:sldId id="442" r:id="rId10"/>
    <p:sldId id="436" r:id="rId11"/>
    <p:sldId id="446" r:id="rId12"/>
    <p:sldId id="412" r:id="rId13"/>
    <p:sldId id="411" r:id="rId14"/>
    <p:sldId id="434" r:id="rId15"/>
    <p:sldId id="417" r:id="rId16"/>
    <p:sldId id="426" r:id="rId17"/>
    <p:sldId id="430" r:id="rId18"/>
    <p:sldId id="424" r:id="rId19"/>
    <p:sldId id="435" r:id="rId20"/>
    <p:sldId id="425" r:id="rId21"/>
    <p:sldId id="428" r:id="rId22"/>
    <p:sldId id="431" r:id="rId23"/>
    <p:sldId id="433" r:id="rId24"/>
    <p:sldId id="432" r:id="rId25"/>
    <p:sldId id="416" r:id="rId26"/>
    <p:sldId id="443" r:id="rId27"/>
    <p:sldId id="444" r:id="rId28"/>
    <p:sldId id="414" r:id="rId29"/>
    <p:sldId id="415" r:id="rId30"/>
    <p:sldId id="427" r:id="rId31"/>
    <p:sldId id="422" r:id="rId32"/>
    <p:sldId id="445" r:id="rId33"/>
    <p:sldId id="447" r:id="rId34"/>
    <p:sldId id="380" r:id="rId35"/>
    <p:sldId id="263" r:id="rId3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15" autoAdjust="0"/>
  </p:normalViewPr>
  <p:slideViewPr>
    <p:cSldViewPr showGuides="1">
      <p:cViewPr varScale="1">
        <p:scale>
          <a:sx n="65" d="100"/>
          <a:sy n="65" d="100"/>
        </p:scale>
        <p:origin x="1452" y="78"/>
      </p:cViewPr>
      <p:guideLst>
        <p:guide orient="horz" pos="1440"/>
        <p:guide orient="horz" pos="89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54"/>
    </p:cViewPr>
  </p:sorterViewPr>
  <p:notesViewPr>
    <p:cSldViewPr showGuides="1">
      <p:cViewPr varScale="1">
        <p:scale>
          <a:sx n="52" d="100"/>
          <a:sy n="52" d="100"/>
        </p:scale>
        <p:origin x="-187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7.xml"/><Relationship Id="rId4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1BB01-7B22-4407-B0D4-6A56BD20E78D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3D80A-4F73-402A-A139-D7D996334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68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DEFFA90-CEC1-4C25-B5C4-198791C6C48E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886E43C-D5C8-461F-8669-9708367C1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3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6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67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3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12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07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5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0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48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7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6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8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18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22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7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1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20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49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17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33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71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1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4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99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893ECA0C-51C5-4115-AAF1-F3B6340ADDE7}" type="slidenum">
              <a:rPr lang="en-US" smtClean="0"/>
              <a:pPr eaLnBrk="1" hangingPunct="1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5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9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First study dealt with relatively high exhaust gas concentrations, second study was just a modeling study , and the PSU study was just from one house.  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32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First study dealt with relatively high exhaust gas concentrations, second study was just a modeling study , and the PSU study was just from one house.  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04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ER = (WL x 100)/ Rn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9C0D746B-24C6-41CA-9CF4-F69107EF757C}" type="slidenum">
              <a:rPr lang="en-US" smtClean="0"/>
              <a:pPr eaLnBrk="1" hangingPunct="1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5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547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7CD98-DBBB-4807-B601-78B3650F801E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C9948-5308-4166-B9AD-A4179E6EE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4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B6D53-F322-4FA3-A27D-6D49AEEDA151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A8E1A-8752-405F-97D4-161B6C1B1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6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1DE2-5E2C-4DCF-B471-09B3C29BF140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6D536-6B20-4760-90B2-32DDAFD96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10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962E-C3D1-440B-A965-0342430018CE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A7C55-4E4F-4CF9-B933-9301A6CCE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1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0009-25DF-40EC-BB87-D7C72DEB445D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538AA-7DB7-4E4A-9AC3-F551D014D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5388D-48DE-453C-862E-5EA096AD4875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98625-8A0A-4D3A-832F-23A187A53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1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FE893-C545-4D01-8893-6FFE246AFD99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B50F3-01BD-4706-9F6B-1A601DF54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34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B05E5-DCFB-4154-8DA2-2586FA17C71A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DC42F-9996-4477-9ACF-230B8977E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49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A9CE4-BB6A-49AB-A6F6-5B97CA144548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D9193-3C38-454C-B768-9A90A67F8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0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0AA89-E880-418F-B415-9F3C55F88051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3CAA-473B-4FFD-B920-4A46632D3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8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79CA-C865-42DA-B795-96CEB75C4C62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3D57F-A662-468E-ACC8-88ED87AE3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01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5A4BB-B2A9-4001-B62F-BC3A0FC7FF22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ADD20-F5D8-4969-B970-3C8D09E59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73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25B5F-8E51-447D-A261-33FE83957C69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D6977-98AC-4D45-AEED-608881926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53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92561-CEF9-4322-AD5B-A75357FAC073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D204A-2167-4AF1-B36B-F9F628BC6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83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4975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371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086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61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21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5143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02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FC22A-433D-4C8C-95F0-B9C4251873FD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4FD72-A566-48BB-BE03-05E750FD3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0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414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94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843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1447800"/>
            <a:ext cx="2114550" cy="441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447800"/>
            <a:ext cx="6191250" cy="441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08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5A58C-B22D-4726-9F5D-0B4422ED889E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1F644-1956-47E4-9956-19CE51367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0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80A6A-1C2E-4FBE-98FB-8B4C22F2F138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3AEFE-C7C9-43AA-989E-1D021C57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E570F-2B47-4F0B-95EE-96ECA514FAFA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DCEC5-944F-408B-8DAE-092C27CCE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7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391B-6FFD-4F82-86DF-E2B888E48FC1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97842-C09C-485C-8796-08F2B3B90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56FB4-1765-49B1-90F9-D01039C181C4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F82D0-1EFD-4EB2-9C8A-09AA01887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6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1E9A5-D93F-4C00-814D-A968226D968E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A1CE5-7256-471D-BAA8-2EE3048A2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2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795A90-4516-481E-9524-621DA676CE7E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D64A64-F337-455D-98FA-1C29B8AD6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2855D6-1DB5-46AE-8799-559D8AD4C574}" type="datetimeFigureOut">
              <a:rPr lang="en-US"/>
              <a:pPr>
                <a:defRPr/>
              </a:pPr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A22545-C4F7-4D11-897E-9FD07DD56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4478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Header 1</a:t>
            </a:r>
          </a:p>
        </p:txBody>
      </p:sp>
      <p:sp>
        <p:nvSpPr>
          <p:cNvPr id="307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Text Box 15"/>
          <p:cNvSpPr txBox="1">
            <a:spLocks noChangeArrowheads="1"/>
          </p:cNvSpPr>
          <p:nvPr/>
        </p:nvSpPr>
        <p:spPr bwMode="auto">
          <a:xfrm>
            <a:off x="5257800" y="234950"/>
            <a:ext cx="35814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400" b="1">
                <a:solidFill>
                  <a:srgbClr val="434343"/>
                </a:solidFill>
                <a:latin typeface="Futura Md BT" pitchFamily="34" charset="0"/>
              </a:rPr>
              <a:t>17th National Radon Conference 2007 International Radon Symposium</a:t>
            </a:r>
            <a:endParaRPr lang="en-US" sz="1600" b="1">
              <a:solidFill>
                <a:srgbClr val="434343"/>
              </a:solidFill>
              <a:latin typeface="Futura Md BT" pitchFamily="34" charset="0"/>
            </a:endParaRPr>
          </a:p>
          <a:p>
            <a:pPr algn="ctr" eaLnBrk="1" hangingPunct="1">
              <a:defRPr/>
            </a:pPr>
            <a:r>
              <a:rPr lang="en-US">
                <a:solidFill>
                  <a:srgbClr val="434343"/>
                </a:solidFill>
                <a:latin typeface="Futura Md BT" pitchFamily="34" charset="0"/>
              </a:rPr>
              <a:t>Sept 9-12, 2007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en-US">
              <a:solidFill>
                <a:srgbClr val="434343"/>
              </a:solidFill>
              <a:latin typeface="Futura Md BT" pitchFamily="34" charset="0"/>
            </a:endParaRPr>
          </a:p>
        </p:txBody>
      </p:sp>
      <p:sp>
        <p:nvSpPr>
          <p:cNvPr id="3077" name="Rectangle 16"/>
          <p:cNvSpPr>
            <a:spLocks noChangeArrowheads="1"/>
          </p:cNvSpPr>
          <p:nvPr userDrawn="1"/>
        </p:nvSpPr>
        <p:spPr bwMode="auto">
          <a:xfrm>
            <a:off x="7086600" y="6248400"/>
            <a:ext cx="1643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rgbClr val="434343"/>
                </a:solidFill>
                <a:latin typeface="Futura Md BT" pitchFamily="34" charset="0"/>
              </a:rPr>
              <a:t>Jalbert/Pawel/Carter/IED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434343"/>
          </a:solidFill>
          <a:latin typeface="Futura Hv BT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46CB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34343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434343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34343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34343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34343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34343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34343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34343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pweb.state.pa.us/" TargetMode="External"/><Relationship Id="rId5" Type="http://schemas.openxmlformats.org/officeDocument/2006/relationships/image" Target="../media/image29.w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sz="4800" b="1" dirty="0"/>
              <a:t>PA DEP/BRP, Radon Division 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56610" y="3048000"/>
            <a:ext cx="64008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Mid-Atlantic States Radiation Conference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Bob Lewis</a:t>
            </a:r>
          </a:p>
          <a:p>
            <a:pPr>
              <a:defRPr/>
            </a:pPr>
            <a:r>
              <a:rPr lang="en-US" sz="2800" dirty="0"/>
              <a:t>Radon Division, Program Manager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124" name="Picture 4" descr="\\pa.lcl\epshares\LogoTemplates\DEP PowerPoint headers\RadonPPTEM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8E0C10-79F1-45E2-ACB6-3F7B1F392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8906"/>
      </p:ext>
    </p:extLst>
  </p:cSld>
  <p:clrMapOvr>
    <a:masterClrMapping/>
  </p:clrMapOvr>
  <p:transition spd="slow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CCAD65-0A82-4897-A283-2949C5895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96512"/>
      </p:ext>
    </p:extLst>
  </p:cSld>
  <p:clrMapOvr>
    <a:masterClrMapping/>
  </p:clrMapOvr>
  <p:transition spd="slow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673CFA-7678-479B-A833-928C82EC0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94817"/>
      </p:ext>
    </p:extLst>
  </p:cSld>
  <p:clrMapOvr>
    <a:masterClrMapping/>
  </p:clrMapOvr>
  <p:transition spd="slow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98BFD96-4C12-4EE0-AC85-27A34724B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28834"/>
      </p:ext>
    </p:extLst>
  </p:cSld>
  <p:clrMapOvr>
    <a:masterClrMapping/>
  </p:clrMapOvr>
  <p:transition spd="slow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813B35-C693-4CB3-A40F-A1F9B0C03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66633"/>
      </p:ext>
    </p:extLst>
  </p:cSld>
  <p:clrMapOvr>
    <a:masterClrMapping/>
  </p:clrMapOvr>
  <p:transition spd="slow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6D68DF-8483-40F0-AD73-7C5265DD8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1149080"/>
            <a:ext cx="6857999" cy="45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43566"/>
      </p:ext>
    </p:extLst>
  </p:cSld>
  <p:clrMapOvr>
    <a:masterClrMapping/>
  </p:clrMapOvr>
  <p:transition spd="slow"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13438C-1B50-4775-AEF3-0ABC3422D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73145"/>
      </p:ext>
    </p:extLst>
  </p:cSld>
  <p:clrMapOvr>
    <a:masterClrMapping/>
  </p:clrMapOvr>
  <p:transition spd="slow"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2EF13A-96BA-4D06-9693-A393A8191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8041"/>
      </p:ext>
    </p:extLst>
  </p:cSld>
  <p:clrMapOvr>
    <a:masterClrMapping/>
  </p:clrMapOvr>
  <p:transition spd="slow"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720DF25-0C03-4A02-8506-BAA887D77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58205"/>
      </p:ext>
    </p:extLst>
  </p:cSld>
  <p:clrMapOvr>
    <a:masterClrMapping/>
  </p:clrMapOvr>
  <p:transition spd="slow"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39C362-4C6B-46BD-B3B8-2F02BF20B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49028"/>
      </p:ext>
    </p:extLst>
  </p:cSld>
  <p:clrMapOvr>
    <a:masterClrMapping/>
  </p:clrMapOvr>
  <p:transition spd="slow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sz="4800" b="1" dirty="0"/>
              <a:t>PA DEP/BRP, Radon Division 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56610" y="3048000"/>
            <a:ext cx="6400800" cy="1752600"/>
          </a:xfrm>
        </p:spPr>
        <p:txBody>
          <a:bodyPr/>
          <a:lstStyle/>
          <a:p>
            <a:pPr>
              <a:defRPr/>
            </a:pPr>
            <a:r>
              <a:rPr lang="en-US" dirty="0"/>
              <a:t>Exploratory Study of ASD Ground Level Exhaust on Radon </a:t>
            </a:r>
          </a:p>
          <a:p>
            <a:pPr>
              <a:defRPr/>
            </a:pPr>
            <a:r>
              <a:rPr lang="en-US" dirty="0"/>
              <a:t>Re-entrainment.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5124" name="Picture 4" descr="\\pa.lcl\epshares\LogoTemplates\DEP PowerPoint headers\RadonPPTEM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0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7D22A2-017C-4688-94F6-DF2E497369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25929"/>
      </p:ext>
    </p:extLst>
  </p:cSld>
  <p:clrMapOvr>
    <a:masterClrMapping/>
  </p:clrMapOvr>
  <p:transition spd="slow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64BA9C-B3D1-4A06-A053-FF3CC2167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13888"/>
      </p:ext>
    </p:extLst>
  </p:cSld>
  <p:clrMapOvr>
    <a:masterClrMapping/>
  </p:clrMapOvr>
  <p:transition spd="slow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62260B-15AD-4DE7-B2BF-8E02D8C47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25214"/>
      </p:ext>
    </p:extLst>
  </p:cSld>
  <p:clrMapOvr>
    <a:masterClrMapping/>
  </p:clrMapOvr>
  <p:transition spd="slow"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C22F14C-10D5-4BDF-861D-7FA5B48F91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78302"/>
      </p:ext>
    </p:extLst>
  </p:cSld>
  <p:clrMapOvr>
    <a:masterClrMapping/>
  </p:clrMapOvr>
  <p:transition spd="slow">
    <p:wipe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5686AEE-0C31-4AA4-8DA6-4EA05A90F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545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0308"/>
      </p:ext>
    </p:extLst>
  </p:cSld>
  <p:clrMapOvr>
    <a:masterClrMapping/>
  </p:clrMapOvr>
  <p:transition spd="slow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B653D6-E8A0-4DEB-8ADC-0D03457C6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4" y="1045456"/>
            <a:ext cx="8605839" cy="54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720"/>
      </p:ext>
    </p:extLst>
  </p:cSld>
  <p:clrMapOvr>
    <a:masterClrMapping/>
  </p:clrMapOvr>
  <p:transition spd="slow"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FCB35EF-E4FB-4EF7-B712-771A488CB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9771"/>
      </p:ext>
    </p:extLst>
  </p:cSld>
  <p:clrMapOvr>
    <a:masterClrMapping/>
  </p:clrMapOvr>
  <p:transition spd="slow">
    <p:wipe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70CD0-8D9D-49B2-B683-75C7182E76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5" y="871081"/>
            <a:ext cx="8702676" cy="55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2298"/>
      </p:ext>
    </p:extLst>
  </p:cSld>
  <p:clrMapOvr>
    <a:masterClrMapping/>
  </p:clrMapOvr>
  <p:transition spd="slow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2D01C2-CC0E-4147-B475-691AE87AA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1713"/>
      </p:ext>
    </p:extLst>
  </p:cSld>
  <p:clrMapOvr>
    <a:masterClrMapping/>
  </p:clrMapOvr>
  <p:transition spd="slow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30D09B-F37A-4E64-97FD-070038EC0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54291"/>
      </p:ext>
    </p:extLst>
  </p:cSld>
  <p:clrMapOvr>
    <a:masterClrMapping/>
  </p:clrMapOvr>
  <p:transition spd="slow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Re-entrainment</a:t>
            </a:r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The unintended entry of radon gas from a ASD exhaust pipe back into one’s home or structure. 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75739"/>
      </p:ext>
    </p:extLst>
  </p:cSld>
  <p:clrMapOvr>
    <a:masterClrMapping/>
  </p:clrMapOvr>
  <p:transition spd="slow">
    <p:wipe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 rot="10800000">
            <a:off x="112690" y="138858"/>
            <a:ext cx="8601891" cy="964453"/>
            <a:chOff x="161161" y="356785"/>
            <a:chExt cx="8601891" cy="678660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61" y="356785"/>
              <a:ext cx="8601891" cy="678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 rot="10800000">
              <a:off x="722342" y="489717"/>
              <a:ext cx="7888258" cy="352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DEP/BRP Radon Division, Before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8218F7-E81F-42E3-BB52-856B3A66F6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" y="1110540"/>
            <a:ext cx="8742363" cy="524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92088"/>
      </p:ext>
    </p:extLst>
  </p:cSld>
  <p:clrMapOvr>
    <a:masterClrMapping/>
  </p:clrMapOvr>
  <p:transition spd="slow"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DEP/BRP Radon Division, After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0226597-80A4-4F98-8A31-AC497438B2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71081"/>
            <a:ext cx="8991600" cy="55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74599"/>
      </p:ext>
    </p:extLst>
  </p:cSld>
  <p:clrMapOvr>
    <a:masterClrMapping/>
  </p:clrMapOvr>
  <p:transition spd="slow"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559EAF-C70B-45E4-AA31-481B329B9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71080"/>
            <a:ext cx="5334000" cy="59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9089"/>
      </p:ext>
    </p:extLst>
  </p:cSld>
  <p:clrMapOvr>
    <a:masterClrMapping/>
  </p:clrMapOvr>
  <p:transition spd="slow"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290784" y="1412875"/>
            <a:ext cx="6406686" cy="3651250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en-US" sz="4400" b="1" dirty="0"/>
              <a:t>Questions?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843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8437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18439" name="Picture 7" descr="C:\Users\tbowers-pa\AppData\Local\Microsoft\Windows\Temporary Internet Files\Content.IE5\JCQ5LJ5O\MC90007862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4" y="1401960"/>
            <a:ext cx="1600200" cy="34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657600" y="2590799"/>
            <a:ext cx="5237163" cy="3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b="1" dirty="0"/>
              <a:t>Contact Information:</a:t>
            </a:r>
            <a:br>
              <a:rPr lang="en-US" b="1" dirty="0"/>
            </a:br>
            <a:r>
              <a:rPr lang="en-US" sz="3600" b="1" dirty="0">
                <a:solidFill>
                  <a:schemeClr val="tx2"/>
                </a:solidFill>
                <a:hlinkClick r:id="rId6"/>
              </a:rPr>
              <a:t>www.dep.pa.gov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b="1" dirty="0"/>
              <a:t>Click Radiation Protection</a:t>
            </a:r>
            <a:br>
              <a:rPr lang="en-US" b="1" dirty="0"/>
            </a:br>
            <a:r>
              <a:rPr lang="en-US" b="1" dirty="0"/>
              <a:t>then click  Radon</a:t>
            </a:r>
          </a:p>
          <a:p>
            <a:pPr marL="1260475" lvl="2" indent="-346075" eaLnBrk="1" hangingPunct="1">
              <a:spcBef>
                <a:spcPts val="0"/>
              </a:spcBef>
              <a:defRPr/>
            </a:pPr>
            <a:r>
              <a:rPr lang="en-US" sz="3200" b="1" dirty="0"/>
              <a:t>800 237-2366</a:t>
            </a:r>
          </a:p>
          <a:p>
            <a:pPr marL="1260475" lvl="2" indent="-346075" eaLnBrk="1" hangingPunct="1">
              <a:spcBef>
                <a:spcPts val="0"/>
              </a:spcBef>
              <a:defRPr/>
            </a:pPr>
            <a:r>
              <a:rPr lang="en-US" sz="3200" b="1" dirty="0"/>
              <a:t>717 783-3594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60E7F7-5FAF-48D6-B041-1FCC41CD1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6000"/>
            <a:ext cx="88392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0094"/>
      </p:ext>
    </p:extLst>
  </p:cSld>
  <p:clrMapOvr>
    <a:masterClrMapping/>
  </p:clrMapOvr>
  <p:transition spd="slow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PA Radon Mitigation Standards</a:t>
            </a:r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14.2.8  To prevent re-entrainment of radon, the point of discharge from vents of ASD systems shall meet all of the following requirements: be above the eave of the roof…  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149630"/>
      </p:ext>
    </p:extLst>
  </p:cSld>
  <p:clrMapOvr>
    <a:masterClrMapping/>
  </p:clrMapOvr>
  <p:transition spd="slow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Do we have to discharge to roof line all the time?</a:t>
            </a:r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That is what the study is designed to answer, in part.</a:t>
            </a:r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We don’t think that roof line discharge is always necessary.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4622135"/>
      </p:ext>
    </p:extLst>
  </p:cSld>
  <p:clrMapOvr>
    <a:masterClrMapping/>
  </p:clrMapOvr>
  <p:transition spd="slow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en-US" sz="2400" dirty="0"/>
              <a:t>Reasons for Ground Level Discharge</a:t>
            </a:r>
          </a:p>
          <a:p>
            <a:pPr marL="457200" indent="-457200" algn="ctr" eaLnBrk="1" hangingPunct="1">
              <a:lnSpc>
                <a:spcPct val="150000"/>
              </a:lnSpc>
              <a:buAutoNum type="arabicPeriod"/>
              <a:defRPr/>
            </a:pPr>
            <a:r>
              <a:rPr lang="en-US" sz="2400" dirty="0"/>
              <a:t>Aesthetics</a:t>
            </a:r>
          </a:p>
          <a:p>
            <a:pPr marL="457200" indent="-457200" algn="ctr" eaLnBrk="1" hangingPunct="1">
              <a:lnSpc>
                <a:spcPct val="150000"/>
              </a:lnSpc>
              <a:buAutoNum type="arabicPeriod"/>
              <a:defRPr/>
            </a:pPr>
            <a:r>
              <a:rPr lang="en-US" sz="2400" dirty="0"/>
              <a:t>Safety for installer</a:t>
            </a:r>
          </a:p>
          <a:p>
            <a:pPr marL="457200" indent="-457200" algn="ctr" eaLnBrk="1" hangingPunct="1">
              <a:lnSpc>
                <a:spcPct val="150000"/>
              </a:lnSpc>
              <a:buAutoNum type="arabicPeriod"/>
              <a:defRPr/>
            </a:pPr>
            <a:r>
              <a:rPr lang="en-US" sz="2400" dirty="0"/>
              <a:t>Cost</a:t>
            </a:r>
          </a:p>
          <a:p>
            <a:pPr marL="457200" indent="-457200" algn="ctr" eaLnBrk="1" hangingPunct="1">
              <a:lnSpc>
                <a:spcPct val="150000"/>
              </a:lnSpc>
              <a:buAutoNum type="arabicPeriod"/>
              <a:defRPr/>
            </a:pPr>
            <a:r>
              <a:rPr lang="en-US" sz="2400" dirty="0"/>
              <a:t>Efficiency</a:t>
            </a:r>
          </a:p>
          <a:p>
            <a:pPr marL="457200" indent="-457200" algn="ctr" eaLnBrk="1" hangingPunct="1">
              <a:lnSpc>
                <a:spcPct val="150000"/>
              </a:lnSpc>
              <a:buAutoNum type="arabicPeriod"/>
              <a:defRPr/>
            </a:pPr>
            <a:r>
              <a:rPr lang="en-US" sz="2400" dirty="0"/>
              <a:t>Less condensation</a:t>
            </a:r>
          </a:p>
          <a:p>
            <a:pPr marL="457200" indent="-457200" algn="ctr" eaLnBrk="1" hangingPunct="1">
              <a:lnSpc>
                <a:spcPct val="150000"/>
              </a:lnSpc>
              <a:buAutoNum type="arabicPeriod"/>
              <a:defRPr/>
            </a:pPr>
            <a:endParaRPr lang="en-US" sz="2400" dirty="0"/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endParaRPr lang="en-US" sz="2400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051853"/>
      </p:ext>
    </p:extLst>
  </p:cSld>
  <p:clrMapOvr>
    <a:masterClrMapping/>
  </p:clrMapOvr>
  <p:transition spd="slow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dirty="0"/>
              <a:t>Early Studies showed that re-entrainment could lead to increased indoor radon.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/>
              <a:t>Modeling studies showed that radon could accumulate on the face of the building under certain circumstances.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dirty="0"/>
              <a:t>PSU used tracer gas from a mock ASD exhaust point with eave and ground level exhaust.  The GLE did contribute more to indoor radon than the eave.   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648472"/>
      </p:ext>
    </p:extLst>
  </p:cSld>
  <p:clrMapOvr>
    <a:masterClrMapping/>
  </p:clrMapOvr>
  <p:transition spd="slow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450974"/>
            <a:ext cx="7848600" cy="456882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/>
              <a:t>The Studies continued: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dirty="0"/>
              <a:t>The studies did conclude that ground level exhaust may be acceptable when the concentrations are not too high and the exhaust point is ninety degrees pointed away from the house.    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1050"/>
            <a:ext cx="24939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288925" y="355600"/>
            <a:ext cx="8382000" cy="660400"/>
            <a:chOff x="288977" y="355144"/>
            <a:chExt cx="8382000" cy="661312"/>
          </a:xfrm>
        </p:grpSpPr>
        <p:pic>
          <p:nvPicPr>
            <p:cNvPr id="12293" name="Picture 5" descr="Aging bann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77" y="355144"/>
              <a:ext cx="8382000" cy="66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Rectangle 2"/>
            <p:cNvSpPr txBox="1">
              <a:spLocks noChangeArrowheads="1"/>
            </p:cNvSpPr>
            <p:nvPr/>
          </p:nvSpPr>
          <p:spPr bwMode="auto">
            <a:xfrm>
              <a:off x="762000" y="384641"/>
              <a:ext cx="7848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4000">
                  <a:solidFill>
                    <a:schemeClr val="bg1"/>
                  </a:solidFill>
                </a:rPr>
                <a:t>DEP/BRP Radon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404287"/>
      </p:ext>
    </p:extLst>
  </p:cSld>
  <p:clrMapOvr>
    <a:masterClrMapping/>
  </p:clrMapOvr>
  <p:transition spd="slow">
    <p:wipe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adon template">
  <a:themeElements>
    <a:clrScheme name="rad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adon template">
      <a:majorFont>
        <a:latin typeface="Futura Hv BT"/>
        <a:ea typeface=""/>
        <a:cs typeface="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434343"/>
            </a:solidFill>
            <a:effectLst/>
            <a:latin typeface="Futura Md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434343"/>
            </a:solidFill>
            <a:effectLst/>
            <a:latin typeface="Futura Md BT" pitchFamily="34" charset="0"/>
          </a:defRPr>
        </a:defPPr>
      </a:lstStyle>
    </a:lnDef>
  </a:objectDefaults>
  <a:extraClrSchemeLst>
    <a:extraClrScheme>
      <a:clrScheme name="rad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B70DF77E1C3A478C519CFE1D8AC84A" ma:contentTypeVersion="23" ma:contentTypeDescription="Create a new document." ma:contentTypeScope="" ma:versionID="6ff24a0432e8b6668fbaa12dd1eaf8a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1c3a5fe40b69cf375f6490498fc6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4C52F0-F46A-45E5-A100-03043447220E}"/>
</file>

<file path=customXml/itemProps2.xml><?xml version="1.0" encoding="utf-8"?>
<ds:datastoreItem xmlns:ds="http://schemas.openxmlformats.org/officeDocument/2006/customXml" ds:itemID="{39D57282-6A58-4A8E-B636-0278223B0D08}"/>
</file>

<file path=customXml/itemProps3.xml><?xml version="1.0" encoding="utf-8"?>
<ds:datastoreItem xmlns:ds="http://schemas.openxmlformats.org/officeDocument/2006/customXml" ds:itemID="{B04179A2-815A-4E00-BDD1-0FD16AE912F1}"/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642</Words>
  <Application>Microsoft Office PowerPoint</Application>
  <PresentationFormat>On-screen Show (4:3)</PresentationFormat>
  <Paragraphs>206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Futura Hv BT</vt:lpstr>
      <vt:lpstr>Futura Md BT</vt:lpstr>
      <vt:lpstr>Office Theme</vt:lpstr>
      <vt:lpstr>Custom Design</vt:lpstr>
      <vt:lpstr>radon template</vt:lpstr>
      <vt:lpstr>PA DEP/BRP, Radon Division </vt:lpstr>
      <vt:lpstr>PA DEP/BRP, Radon Division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Pennsylvania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 Bold Black 44 pt Calibri Font</dc:title>
  <dc:creator>Rickens, Susan</dc:creator>
  <cp:lastModifiedBy>Windows User</cp:lastModifiedBy>
  <cp:revision>205</cp:revision>
  <cp:lastPrinted>2018-09-04T14:28:15Z</cp:lastPrinted>
  <dcterms:created xsi:type="dcterms:W3CDTF">2012-04-25T13:00:02Z</dcterms:created>
  <dcterms:modified xsi:type="dcterms:W3CDTF">2018-11-14T17:02:05Z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0x01010071B70DF77E1C3A478C519CFE1D8AC84A</vt:lpwstr>
  </property>
  <property fmtid="{D5CDD505-2E9C-101B-9397-08002B2CF9AE}" pid="4" name="PublishingRollupImage">
    <vt:lpwstr/>
  </property>
  <property fmtid="{D5CDD505-2E9C-101B-9397-08002B2CF9AE}" pid="5" name="PublishingContactEmail">
    <vt:lpwstr/>
  </property>
  <property fmtid="{D5CDD505-2E9C-101B-9397-08002B2CF9AE}" pid="6" name="PublishingContactPicture">
    <vt:lpwstr/>
  </property>
  <property fmtid="{D5CDD505-2E9C-101B-9397-08002B2CF9AE}" pid="7" name="PublishingContactName">
    <vt:lpwstr/>
  </property>
  <property fmtid="{D5CDD505-2E9C-101B-9397-08002B2CF9AE}" pid="8" name="PublishingPageLayout">
    <vt:lpwstr/>
  </property>
  <property fmtid="{D5CDD505-2E9C-101B-9397-08002B2CF9AE}" pid="9" name="Comments">
    <vt:lpwstr/>
  </property>
  <property fmtid="{D5CDD505-2E9C-101B-9397-08002B2CF9AE}" pid="10" name="Audience">
    <vt:lpwstr/>
  </property>
</Properties>
</file>